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notesMasterIdLst>
    <p:notesMasterId r:id="rId13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36576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pPr indent="0" marL="0">
              <a:buNone/>
            </a:pPr>
            <a:r>
              <a:rPr lang="en-US" sz="2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withshad</a:t>
            </a:r>
            <a:endParaRPr lang="en-US" sz="2000" dirty="0"/>
          </a:p>
        </p:txBody>
      </p:sp>
      <p:sp>
        <p:nvSpPr>
          <p:cNvPr id="5" name="Shape 3"/>
          <p:cNvSpPr/>
          <p:nvPr/>
        </p:nvSpPr>
        <p:spPr>
          <a:xfrm>
            <a:off x="365760" y="960120"/>
            <a:ext cx="1280160" cy="2926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84048" y="969264"/>
            <a:ext cx="124358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 OF 4</a:t>
            </a:r>
            <a:endParaRPr lang="en-US" sz="950" dirty="0"/>
          </a:p>
        </p:txBody>
      </p:sp>
      <p:sp>
        <p:nvSpPr>
          <p:cNvPr id="7" name="Text 5"/>
          <p:cNvSpPr/>
          <p:nvPr/>
        </p:nvSpPr>
        <p:spPr>
          <a:xfrm>
            <a:off x="365760" y="1371600"/>
            <a:ext cx="54864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to the</a:t>
            </a:r>
            <a:endParaRPr lang="en-US" sz="4400" dirty="0"/>
          </a:p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Cloud</a:t>
            </a:r>
            <a:endParaRPr lang="en-US" sz="4400" dirty="0"/>
          </a:p>
        </p:txBody>
      </p:sp>
      <p:sp>
        <p:nvSpPr>
          <p:cNvPr id="8" name="Text 6"/>
          <p:cNvSpPr/>
          <p:nvPr/>
        </p:nvSpPr>
        <p:spPr>
          <a:xfrm>
            <a:off x="365760" y="3063240"/>
            <a:ext cx="5943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first week in the cloud — host your portfolio + launch a real server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6217920" y="3474720"/>
            <a:ext cx="2743200" cy="1280160"/>
          </a:xfrm>
          <a:prstGeom prst="rect">
            <a:avLst/>
          </a:prstGeom>
          <a:solidFill>
            <a:srgbClr val="0D2137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6309360" y="3547872"/>
            <a:ext cx="25603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Instructor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6309360" y="382219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Shadrack Darku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6309360" y="414223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Certified · 6x · GenAI Developer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309360" y="4370832"/>
            <a:ext cx="25603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Trained 600+ engineers across West Africa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36576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2-hour live session  ·  AWS Cloud Practitioner Bootcamp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280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pPr indent="0" marL="0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withshad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10972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cloudwithshad.com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777240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502920"/>
            <a:ext cx="2194560" cy="274320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512064"/>
            <a:ext cx="21579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FREE TIER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use AWS without spending a cent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457200" y="1371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90CAF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gives you 12 months of free usage on most beginner services — plus some that are free forever. Use it correctly and your learning is FREE.</a:t>
            </a:r>
            <a:endParaRPr lang="en-US" sz="1150" dirty="0"/>
          </a:p>
        </p:txBody>
      </p:sp>
      <p:sp>
        <p:nvSpPr>
          <p:cNvPr id="11" name="Text 9"/>
          <p:cNvSpPr/>
          <p:nvPr/>
        </p:nvSpPr>
        <p:spPr>
          <a:xfrm>
            <a:off x="457200" y="1719072"/>
            <a:ext cx="8229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types of free tier: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057400"/>
            <a:ext cx="8229600" cy="603504"/>
          </a:xfrm>
          <a:prstGeom prst="rect">
            <a:avLst/>
          </a:prstGeom>
          <a:solidFill>
            <a:srgbClr val="283593"/>
          </a:solidFill>
          <a:ln w="12700">
            <a:solidFill>
              <a:srgbClr val="283593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" y="2057400"/>
            <a:ext cx="54864" cy="60350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2167128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Months Free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94360" y="2423160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Starts when you sign up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651760" y="2167128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 12 months → normal pricing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651760" y="2404872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EC2 t2.micro · 750 hrs/mo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4846320" y="224028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AF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S3 · 5 GB · RDS · 750 hrs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57200" y="2734056"/>
            <a:ext cx="8229600" cy="603504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57200" y="2734056"/>
            <a:ext cx="54864" cy="60350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94360" y="2843784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Always Free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94360" y="3099816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expiry — free forever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2651760" y="2843784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Within the limits stated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2651760" y="3081528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Lambda · 1M requests/mo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4846320" y="291693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AF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DynamoDB · 25 GB storage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457200" y="3410712"/>
            <a:ext cx="8229600" cy="603504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57200" y="3410712"/>
            <a:ext cx="54864" cy="60350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3520440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Trials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776472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 for a fixed period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51760" y="3520440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Often 30–60 days from start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2651760" y="3758184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 Inspector · GuardDuty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846320" y="3593592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AF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Detective · Macie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457200" y="4087368"/>
            <a:ext cx="8229600" cy="603504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57200" y="4087368"/>
            <a:ext cx="54864" cy="60350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94360" y="4197096"/>
            <a:ext cx="19202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Set a Billing Alarm</a:t>
            </a:r>
            <a:endParaRPr lang="en-US" sz="1300" dirty="0"/>
          </a:p>
        </p:txBody>
      </p:sp>
      <p:sp>
        <p:nvSpPr>
          <p:cNvPr id="36" name="Text 34"/>
          <p:cNvSpPr/>
          <p:nvPr/>
        </p:nvSpPr>
        <p:spPr>
          <a:xfrm>
            <a:off x="594360" y="4453128"/>
            <a:ext cx="192024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 free tier has surprises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2651760" y="4197096"/>
            <a:ext cx="201168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will email if charges &gt; $0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2651760" y="4434840"/>
            <a:ext cx="2011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B0BEC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yours to $1 to be safe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846320" y="427024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E8EAF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Find it under: Billing → Budgets</a:t>
            </a:r>
            <a:endParaRPr lang="en-US" sz="1050" dirty="0"/>
          </a:p>
        </p:txBody>
      </p:sp>
      <p:sp>
        <p:nvSpPr>
          <p:cNvPr id="40" name="Text 38"/>
          <p:cNvSpPr/>
          <p:nvPr/>
        </p:nvSpPr>
        <p:spPr>
          <a:xfrm>
            <a:off x="457200" y="477316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honest truth: 95% of what we do this month falls under free tier. The biggest cost trap is leaving an EC2 running. Stop instances when done — every time.</a:t>
            </a:r>
            <a:endParaRPr lang="en-US" sz="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280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pPr indent="0" marL="0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withshad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10972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cloudwithshad.com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777240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/ 11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530352"/>
            <a:ext cx="2468880" cy="256032"/>
          </a:xfrm>
          <a:prstGeom prst="rect">
            <a:avLst>
              <a:gd name="adj" fmla="val 14286"/>
            </a:avLst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530352"/>
            <a:ext cx="24323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QUICK REFERENCE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5 things every cloud beginner must remember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457200" y="1389888"/>
            <a:ext cx="4023360" cy="162763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1389888"/>
            <a:ext cx="4023360" cy="310896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6928" y="1417320"/>
            <a:ext cx="38039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to never get charged accidentally: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66928" y="1764792"/>
            <a:ext cx="3840480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Aft>
                <a:spcPts val="200"/>
              </a:spcAft>
              <a:buNone/>
            </a:pPr>
            <a:r>
              <a:rPr lang="en-US" sz="10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1. STOP EC2 instances when not in use</a:t>
            </a:r>
            <a:endParaRPr lang="en-US" sz="10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2. EMPTY S3 buckets before deleting (else fail)</a:t>
            </a:r>
            <a:endParaRPr lang="en-US" sz="10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3. SET a billing alarm on day one ($1 limit)</a:t>
            </a:r>
            <a:endParaRPr lang="en-US" sz="10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4. CHECK Billing dashboard weekly</a:t>
            </a:r>
            <a:endParaRPr lang="en-US" sz="1000" dirty="0"/>
          </a:p>
          <a:p>
            <a:pPr marL="0" indent="0">
              <a:spcAft>
                <a:spcPts val="200"/>
              </a:spcAft>
              <a:buNone/>
            </a:pPr>
            <a:r>
              <a:rPr lang="en-US" sz="100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5. DELETE resources you don't need (cleanup)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709160" y="1389888"/>
            <a:ext cx="2011680" cy="1417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709160" y="1389888"/>
            <a:ext cx="2011680" cy="54864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0600" y="152704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565C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EC2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4800600" y="1828800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servers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800600" y="2084832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any code. Pick OS, size, region. Pay per second. Free tier: 750 hrs of t2.micro.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6858000" y="1389888"/>
            <a:ext cx="2011680" cy="1417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6858000" y="1389888"/>
            <a:ext cx="2011680" cy="54864"/>
          </a:xfrm>
          <a:prstGeom prst="rect">
            <a:avLst/>
          </a:prstGeom>
          <a:solidFill>
            <a:srgbClr val="2E7D32"/>
          </a:solidFill>
          <a:ln w="12700">
            <a:solidFill>
              <a:srgbClr val="2E7D3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949440" y="1527048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E7D3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S3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949440" y="1828800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File &amp; web hosting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6949440" y="2084832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Store any file with a URL. Host static sites. 11 nines durability. Free tier: 5 GB.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4709160" y="2962656"/>
            <a:ext cx="2011680" cy="1417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4709160" y="2962656"/>
            <a:ext cx="2011680" cy="54864"/>
          </a:xfrm>
          <a:prstGeom prst="rect">
            <a:avLst/>
          </a:prstGeom>
          <a:solidFill>
            <a:srgbClr val="C62828"/>
          </a:solidFill>
          <a:ln w="12700">
            <a:solidFill>
              <a:srgbClr val="C6282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800600" y="3099816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C6282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IAM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4800600" y="3401568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&amp; permissions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4800600" y="3657600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can do what in your account. Always free. Use it correctly = no security breaches.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6858000" y="2962656"/>
            <a:ext cx="2011680" cy="1417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6858000" y="2962656"/>
            <a:ext cx="2011680" cy="54864"/>
          </a:xfrm>
          <a:prstGeom prst="rect">
            <a:avLst/>
          </a:prstGeom>
          <a:solidFill>
            <a:srgbClr val="E65100"/>
          </a:solidFill>
          <a:ln w="12700">
            <a:solidFill>
              <a:srgbClr val="E65100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6949440" y="3099816"/>
            <a:ext cx="1828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651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Region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6949440" y="3401568"/>
            <a:ext cx="18288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stuff lives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6949440" y="3657600"/>
            <a:ext cx="1828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one closest to users. Cape Town for West Africa, Virginia for everywhere.</a:t>
            </a:r>
            <a:endParaRPr lang="en-US" sz="950" dirty="0"/>
          </a:p>
        </p:txBody>
      </p:sp>
      <p:sp>
        <p:nvSpPr>
          <p:cNvPr id="34" name="Shape 32"/>
          <p:cNvSpPr/>
          <p:nvPr/>
        </p:nvSpPr>
        <p:spPr>
          <a:xfrm>
            <a:off x="457200" y="4279392"/>
            <a:ext cx="8229600" cy="475488"/>
          </a:xfrm>
          <a:prstGeom prst="rect">
            <a:avLst/>
          </a:prstGeom>
          <a:solidFill>
            <a:srgbClr val="E8EAF6"/>
          </a:solidFill>
          <a:ln w="12700">
            <a:solidFill>
              <a:srgbClr val="3949A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94360" y="4315968"/>
            <a:ext cx="795528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1A237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honest truth: AWS has 200+ services. You don't need to learn all of them — knowing the right 10 services deeply puts you ahead of 90% of beginners. Master S3 + EC2 + IAM this month, then expand.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280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pPr indent="0" marL="0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withshad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10972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cloudwithshad.com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777240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530352"/>
            <a:ext cx="1060704" cy="256032"/>
          </a:xfrm>
          <a:prstGeom prst="rect">
            <a:avLst>
              <a:gd name="adj" fmla="val 14286"/>
            </a:avLst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530352"/>
            <a:ext cx="102412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686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we're covering today</a:t>
            </a:r>
            <a:endParaRPr lang="en-US" sz="2800" dirty="0"/>
          </a:p>
        </p:txBody>
      </p:sp>
      <p:sp>
        <p:nvSpPr>
          <p:cNvPr id="10" name="Shape 8"/>
          <p:cNvSpPr/>
          <p:nvPr/>
        </p:nvSpPr>
        <p:spPr>
          <a:xfrm>
            <a:off x="457200" y="1508760"/>
            <a:ext cx="4114800" cy="74980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1508760"/>
            <a:ext cx="54864" cy="74980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158191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94360" y="178308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cloud?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594360" y="2011680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your laptop to AWS — what changes, what doesn't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840480" y="1764792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57200" y="2423160"/>
            <a:ext cx="4114800" cy="74980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57200" y="2423160"/>
            <a:ext cx="54864" cy="7498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249631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269748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Global Infrastructure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594360" y="2926080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Regions, Availability Zones, Edge Locations explained simply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3840480" y="2679192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57200" y="3337560"/>
            <a:ext cx="4114800" cy="74980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7200" y="3337560"/>
            <a:ext cx="54864" cy="74980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341071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94360" y="361188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AWS services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594360" y="3840480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S3, EC2, IAM — the three you'll use every single day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840480" y="3593592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846320" y="1508760"/>
            <a:ext cx="4114800" cy="74980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846320" y="1508760"/>
            <a:ext cx="54864" cy="749808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983480" y="158191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4983480" y="178308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S3 + EC2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4983480" y="2011680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two services we'll use this week — deep dive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8229600" y="1764792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100" dirty="0"/>
          </a:p>
        </p:txBody>
      </p:sp>
      <p:sp>
        <p:nvSpPr>
          <p:cNvPr id="34" name="Shape 32"/>
          <p:cNvSpPr/>
          <p:nvPr/>
        </p:nvSpPr>
        <p:spPr>
          <a:xfrm>
            <a:off x="4846320" y="2423160"/>
            <a:ext cx="4114800" cy="74980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846320" y="2423160"/>
            <a:ext cx="54864" cy="749808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983480" y="249631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000" dirty="0"/>
          </a:p>
        </p:txBody>
      </p:sp>
      <p:sp>
        <p:nvSpPr>
          <p:cNvPr id="37" name="Text 35"/>
          <p:cNvSpPr/>
          <p:nvPr/>
        </p:nvSpPr>
        <p:spPr>
          <a:xfrm>
            <a:off x="4983480" y="269748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pattern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4983480" y="2926080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 real cloud-hosted website is wired together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8229600" y="2679192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4846320" y="3337560"/>
            <a:ext cx="4114800" cy="749808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846320" y="3337560"/>
            <a:ext cx="54864" cy="749808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983480" y="341071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4983480" y="3611880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Projects + Q&amp;A</a:t>
            </a:r>
            <a:endParaRPr lang="en-US" sz="1300" dirty="0"/>
          </a:p>
        </p:txBody>
      </p:sp>
      <p:sp>
        <p:nvSpPr>
          <p:cNvPr id="44" name="Text 42"/>
          <p:cNvSpPr/>
          <p:nvPr/>
        </p:nvSpPr>
        <p:spPr>
          <a:xfrm>
            <a:off x="4983480" y="3840480"/>
            <a:ext cx="31089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week's 2 hands-on projects</a:t>
            </a:r>
            <a:endParaRPr lang="en-US" sz="1000" dirty="0"/>
          </a:p>
        </p:txBody>
      </p:sp>
      <p:sp>
        <p:nvSpPr>
          <p:cNvPr id="45" name="Text 43"/>
          <p:cNvSpPr/>
          <p:nvPr/>
        </p:nvSpPr>
        <p:spPr>
          <a:xfrm>
            <a:off x="8229600" y="3593592"/>
            <a:ext cx="640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280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pPr indent="0" marL="0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withshad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10972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cloudwithshad.com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777240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530352"/>
            <a:ext cx="1764792" cy="256032"/>
          </a:xfrm>
          <a:prstGeom prst="rect">
            <a:avLst>
              <a:gd name="adj" fmla="val 14286"/>
            </a:avLst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530352"/>
            <a:ext cx="17282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THE CLOUD?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686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Renting computers over the internet — that's it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457200" y="1463040"/>
            <a:ext cx="4389120" cy="86868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1463040"/>
            <a:ext cx="54864" cy="86868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153619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On-demand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594360" y="1792224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a button, get a server in 90 seconds. Need 100 servers? Same speed. No waiting weeks for IT to ship hardware.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57200" y="2468880"/>
            <a:ext cx="4389120" cy="86868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57200" y="2468880"/>
            <a:ext cx="54864" cy="86868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94360" y="254203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Pay-as-you-go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594360" y="2798064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only pay for what you use — by the second. Turn it off when you don't need it. No upfront cost, no commitments.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57200" y="3474720"/>
            <a:ext cx="4389120" cy="86868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457200" y="3474720"/>
            <a:ext cx="54864" cy="868680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94360" y="3547872"/>
            <a:ext cx="4114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Global scale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594360" y="3803904"/>
            <a:ext cx="4114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 one dropdown to deploy in Tokyo, London, or Cape Town. The same infrastructure Netflix and Airbnb use is available to you today.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5120640" y="1417320"/>
            <a:ext cx="3657600" cy="3200400"/>
          </a:xfrm>
          <a:prstGeom prst="rect">
            <a:avLst/>
          </a:prstGeom>
          <a:solidFill>
            <a:srgbClr val="EBF5FB"/>
          </a:solidFill>
          <a:ln w="12700">
            <a:solidFill>
              <a:srgbClr val="1565C0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212080" y="1490472"/>
            <a:ext cx="3474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— the world's largest cloud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5303520" y="1828800"/>
            <a:ext cx="1463040" cy="2468880"/>
          </a:xfrm>
          <a:prstGeom prst="rect">
            <a:avLst/>
          </a:prstGeom>
          <a:solidFill>
            <a:srgbClr val="D6EAF8"/>
          </a:solidFill>
          <a:ln w="12700">
            <a:solidFill>
              <a:srgbClr val="7FB3D3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394960" y="187452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 &amp; Storage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5413248" y="2194560"/>
            <a:ext cx="1152144" cy="502920"/>
          </a:xfrm>
          <a:prstGeom prst="rect">
            <a:avLst/>
          </a:prstGeom>
          <a:solidFill>
            <a:srgbClr val="AED6F1"/>
          </a:solidFill>
          <a:ln w="12700">
            <a:solidFill>
              <a:srgbClr val="5DADE2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440680" y="2221992"/>
            <a:ext cx="10972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Compute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EC2 · Lambda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5413248" y="2834640"/>
            <a:ext cx="1152144" cy="502920"/>
          </a:xfrm>
          <a:prstGeom prst="rect">
            <a:avLst/>
          </a:prstGeom>
          <a:solidFill>
            <a:srgbClr val="D5F5E3"/>
          </a:solidFill>
          <a:ln w="12700">
            <a:solidFill>
              <a:srgbClr val="52BE8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440680" y="2862072"/>
            <a:ext cx="10972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Storage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 · EBS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7132320" y="1828800"/>
            <a:ext cx="1463040" cy="2468880"/>
          </a:xfrm>
          <a:prstGeom prst="rect">
            <a:avLst/>
          </a:prstGeom>
          <a:solidFill>
            <a:srgbClr val="D6EAF8"/>
          </a:solidFill>
          <a:ln w="12700">
            <a:solidFill>
              <a:srgbClr val="7FB3D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7223760" y="1874520"/>
            <a:ext cx="11887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E86C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 &amp; Databases</a:t>
            </a:r>
            <a:endParaRPr lang="en-US" sz="900" dirty="0"/>
          </a:p>
        </p:txBody>
      </p:sp>
      <p:sp>
        <p:nvSpPr>
          <p:cNvPr id="32" name="Shape 30"/>
          <p:cNvSpPr/>
          <p:nvPr/>
        </p:nvSpPr>
        <p:spPr>
          <a:xfrm>
            <a:off x="7242048" y="2194560"/>
            <a:ext cx="1152144" cy="502920"/>
          </a:xfrm>
          <a:prstGeom prst="rect">
            <a:avLst/>
          </a:prstGeom>
          <a:solidFill>
            <a:srgbClr val="AED6F1"/>
          </a:solidFill>
          <a:ln w="12700">
            <a:solidFill>
              <a:srgbClr val="5DADE2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7269480" y="2221992"/>
            <a:ext cx="10972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Networking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A527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VPC · CloudFront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7242048" y="2834640"/>
            <a:ext cx="1152144" cy="502920"/>
          </a:xfrm>
          <a:prstGeom prst="rect">
            <a:avLst/>
          </a:prstGeom>
          <a:solidFill>
            <a:srgbClr val="D5F5E3"/>
          </a:solidFill>
          <a:ln w="12700">
            <a:solidFill>
              <a:srgbClr val="52BE8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7269480" y="2862072"/>
            <a:ext cx="10972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Databases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E844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RDS · DynamoDB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6217920" y="4297680"/>
            <a:ext cx="1463040" cy="2743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236208" y="4315968"/>
            <a:ext cx="1426464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200+ services in total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457200" y="4663440"/>
            <a:ext cx="8229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 tip: AWS has the largest cloud market share globally — you're learning the dominant skill.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280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pPr indent="0" marL="0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withshad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777240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583680" y="10972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cloudwithshad.com</a:t>
            </a:r>
            <a:endParaRPr lang="en-US" sz="800" dirty="0"/>
          </a:p>
        </p:txBody>
      </p:sp>
      <p:sp>
        <p:nvSpPr>
          <p:cNvPr id="7" name="Shape 5"/>
          <p:cNvSpPr/>
          <p:nvPr/>
        </p:nvSpPr>
        <p:spPr>
          <a:xfrm>
            <a:off x="457200" y="502920"/>
            <a:ext cx="1828800" cy="2743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512064"/>
            <a:ext cx="179222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GLOBAL INFRASTRUCTURE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Regions · Availability Zones · Edge Locations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274320" y="1417320"/>
            <a:ext cx="2834640" cy="3291840"/>
          </a:xfrm>
          <a:prstGeom prst="rect">
            <a:avLst/>
          </a:prstGeom>
          <a:solidFill>
            <a:srgbClr val="0D2137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274320" y="1417320"/>
            <a:ext cx="2834640" cy="36576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84048" y="1435608"/>
            <a:ext cx="2615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Region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84048" y="1874520"/>
            <a:ext cx="2615184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geographic location with multiple data centres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Examples: us-east-1 (Virginia), af-south-1 (Cape Town)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Pick a region close to your users for low latency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region is fully isolated for legal/data reasons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30+ regions worldwide — and growing every year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3246120" y="1417320"/>
            <a:ext cx="2834640" cy="3291840"/>
          </a:xfrm>
          <a:prstGeom prst="rect">
            <a:avLst/>
          </a:prstGeom>
          <a:solidFill>
            <a:srgbClr val="0D2137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46120" y="1417320"/>
            <a:ext cx="2834640" cy="365760"/>
          </a:xfrm>
          <a:prstGeom prst="rect">
            <a:avLst/>
          </a:prstGeom>
          <a:solidFill>
            <a:srgbClr val="00C853"/>
          </a:solidFill>
          <a:ln w="12700">
            <a:solidFill>
              <a:srgbClr val="00C853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355848" y="1435608"/>
            <a:ext cx="2615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Availability Zone (AZ)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355848" y="1874520"/>
            <a:ext cx="2615184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separate data centre inside a region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region has 3+ AZs (e.g., us-east-1a, 1b, 1c)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AZs are physically separate — power, cooling, network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Deploy across 2 AZs = high availability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one AZ fails (rare!), the others keep running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</p:txBody>
      </p:sp>
      <p:sp>
        <p:nvSpPr>
          <p:cNvPr id="18" name="Shape 16"/>
          <p:cNvSpPr/>
          <p:nvPr/>
        </p:nvSpPr>
        <p:spPr>
          <a:xfrm>
            <a:off x="6217920" y="1417320"/>
            <a:ext cx="2834640" cy="3291840"/>
          </a:xfrm>
          <a:prstGeom prst="rect">
            <a:avLst/>
          </a:prstGeom>
          <a:solidFill>
            <a:srgbClr val="0D2137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217920" y="1417320"/>
            <a:ext cx="2834640" cy="36576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327648" y="1435608"/>
            <a:ext cx="2615184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Edge Location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327648" y="1874520"/>
            <a:ext cx="2615184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Smaller sites focused on content delivery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400+ globally — closer to users than regions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Used by CloudFront (CDN) to cache your content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We'll use this in Project 1 to make your portfolio fast</a:t>
            </a:r>
            <a:endParaRPr lang="en-US" sz="105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Lagos, Accra, Lome — yes, edge locations exist in WA</a:t>
            </a:r>
            <a:endParaRPr lang="en-US" sz="1050" dirty="0"/>
          </a:p>
          <a:p>
            <a:pPr indent="0" marL="0">
              <a:buNone/>
            </a:pP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280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pPr indent="0" marL="0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withshad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10972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cloudwithshad.com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777240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530352"/>
            <a:ext cx="1965960" cy="256032"/>
          </a:xfrm>
          <a:prstGeom prst="rect">
            <a:avLst>
              <a:gd name="adj" fmla="val 14286"/>
            </a:avLst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530352"/>
            <a:ext cx="19293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 vs EC2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686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two services you'll use every single day</a:t>
            </a:r>
            <a:endParaRPr lang="en-US" sz="2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463040"/>
          <a:ext cx="822960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3017520"/>
                <a:gridCol w="3657600"/>
              </a:tblGrid>
              <a:tr h="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93B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EC2 (Compute)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565C0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S3 (Storage)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47A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What it does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Run code / servers / containers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Save files, backups, databases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Top services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EC2, Lambda, ECS, Fargate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S3, EBS, EFS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Real-world example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EC2 = a virtual server you SSH into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S3 = where your photos and videos live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 tier?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750 hours/month of t2.micro for 12 months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 GB free for 12 months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This week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We'll use EC2 in Project 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We'll use S3 in Project 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b="1" dirty="0">
                          <a:solidFill>
                            <a:srgbClr val="1565C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Pricing model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 per second running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1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Pay per GB stored + transferred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1" name="Shape 8"/>
          <p:cNvSpPr/>
          <p:nvPr/>
        </p:nvSpPr>
        <p:spPr>
          <a:xfrm>
            <a:off x="457200" y="4480560"/>
            <a:ext cx="8229600" cy="292608"/>
          </a:xfrm>
          <a:prstGeom prst="rect">
            <a:avLst/>
          </a:prstGeom>
          <a:solidFill>
            <a:srgbClr val="FFF9C4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48640" y="4489704"/>
            <a:ext cx="80467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D403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Practitioner exam tip: You don't need to know HOW to use every service — just know what each one DOES. Master S3 and EC2 first; everything else builds on these two.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280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pPr indent="0" marL="0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withshad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10972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cloudwithshad.com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777240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530352"/>
            <a:ext cx="1664208" cy="256032"/>
          </a:xfrm>
          <a:prstGeom prst="rect">
            <a:avLst>
              <a:gd name="adj" fmla="val 14286"/>
            </a:avLst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530352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MEET S3 + EC2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686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 and EC2 — under the hood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457200" y="1463040"/>
            <a:ext cx="2697480" cy="1417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1463040"/>
            <a:ext cx="2697480" cy="54864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6928" y="1572768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 S3 — Simple Storage Service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566928" y="1865376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 storage. Upload any file (image, video, doc, code). Each file gets a URL. 11 nines of durability — basically never loses data. We'll host your portfolio website on S3.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291840" y="1463040"/>
            <a:ext cx="2697480" cy="1417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291840" y="1463040"/>
            <a:ext cx="2697480" cy="54864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401568" y="1572768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 EC2 — Elastic Compute Cloud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401568" y="1865376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 servers in the cloud. Pick an OS (Linux/Windows), pick a size, click launch. SSH in and use it like any computer. We'll deploy a real web app on EC2.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126480" y="1463040"/>
            <a:ext cx="2697480" cy="1417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6126480" y="1463040"/>
            <a:ext cx="2697480" cy="54864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236208" y="1572768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 use cases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6236208" y="1865376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Static websites &amp; portfolios
• Image &amp; video hosting
• App data backups
• Data lakes for analytics
• Distributing software downloads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457200" y="3017520"/>
            <a:ext cx="2697480" cy="1417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457200" y="3017520"/>
            <a:ext cx="2697480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66928" y="3127248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EC2 use cases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566928" y="3419856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Hosting web applications
• Running APIs
• Databases (when not using RDS)
• Background processing jobs
• Game servers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91840" y="3017520"/>
            <a:ext cx="2697480" cy="1417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3291840" y="3017520"/>
            <a:ext cx="2697480" cy="54864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401568" y="3127248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 pricing — basically free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3401568" y="3419856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 5 GB → FREE for 12 months.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Then ~$0.023/GB/month.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Tiny portfolio site = pennies/month.</a:t>
            </a:r>
            <a:endParaRPr lang="en-US" sz="950" dirty="0"/>
          </a:p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6126480" y="3017520"/>
            <a:ext cx="2697480" cy="14173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6126480" y="3017520"/>
            <a:ext cx="2697480" cy="54864"/>
          </a:xfrm>
          <a:prstGeom prst="rect">
            <a:avLst/>
          </a:prstGeom>
          <a:solidFill>
            <a:srgbClr val="00695C"/>
          </a:solidFill>
          <a:ln w="12700">
            <a:solidFill>
              <a:srgbClr val="00695C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236208" y="3127248"/>
            <a:ext cx="2468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695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EC2 pricing — also basically free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6236208" y="3419856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t2.micro is FREE for 750 hours/month for 12 months. That's enough to run ONE server 24/7 all year. Perfect for learning.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88636"/>
            <a:ext cx="9144000" cy="54864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280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pPr indent="0" marL="0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withshad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10972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cloudwithshad.com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777240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502920"/>
            <a:ext cx="2194560" cy="27432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512064"/>
            <a:ext cx="215798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ARCHITECTURE PATTERN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your portfolio site will actually work</a:t>
            </a:r>
            <a:endParaRPr lang="en-US" sz="2600" dirty="0"/>
          </a:p>
        </p:txBody>
      </p:sp>
      <p:sp>
        <p:nvSpPr>
          <p:cNvPr id="10" name="Shape 8"/>
          <p:cNvSpPr/>
          <p:nvPr/>
        </p:nvSpPr>
        <p:spPr>
          <a:xfrm>
            <a:off x="4114800" y="1371600"/>
            <a:ext cx="1280160" cy="457200"/>
          </a:xfrm>
          <a:prstGeom prst="oval">
            <a:avLst/>
          </a:prstGeom>
          <a:solidFill>
            <a:srgbClr val="0D2137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114800" y="1463040"/>
            <a:ext cx="1280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Visitor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754880" y="1828800"/>
            <a:ext cx="0" cy="320040"/>
          </a:xfrm>
          <a:prstGeom prst="line">
            <a:avLst/>
          </a:prstGeom>
          <a:noFill/>
          <a:ln w="12700">
            <a:solidFill>
              <a:srgbClr val="00B4D8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931920" y="2148840"/>
            <a:ext cx="1645920" cy="320040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950208" y="2167128"/>
            <a:ext cx="1609344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Route 53 (DNS)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4754880" y="2468880"/>
            <a:ext cx="0" cy="274320"/>
          </a:xfrm>
          <a:prstGeom prst="line">
            <a:avLst/>
          </a:prstGeom>
          <a:noFill/>
          <a:ln w="12700">
            <a:solidFill>
              <a:srgbClr val="00B4D8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3200400" y="2743200"/>
            <a:ext cx="3108960" cy="731520"/>
          </a:xfrm>
          <a:prstGeom prst="rect">
            <a:avLst/>
          </a:prstGeom>
          <a:solidFill>
            <a:srgbClr val="0D2F52"/>
          </a:solidFill>
          <a:ln w="12700">
            <a:solidFill>
              <a:srgbClr val="5DADE2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3310128" y="2852928"/>
            <a:ext cx="28895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ED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CloudFront (CDN — caches globally)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310128" y="3090672"/>
            <a:ext cx="28895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Closest edge location · 400+ worldwide</a:t>
            </a:r>
            <a:endParaRPr lang="en-US" sz="850" dirty="0"/>
          </a:p>
        </p:txBody>
      </p:sp>
      <p:sp>
        <p:nvSpPr>
          <p:cNvPr id="19" name="Shape 17"/>
          <p:cNvSpPr/>
          <p:nvPr/>
        </p:nvSpPr>
        <p:spPr>
          <a:xfrm>
            <a:off x="4754880" y="3474720"/>
            <a:ext cx="0" cy="274320"/>
          </a:xfrm>
          <a:prstGeom prst="line">
            <a:avLst/>
          </a:prstGeom>
          <a:noFill/>
          <a:ln w="12700">
            <a:solidFill>
              <a:srgbClr val="52BE8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3200400" y="3749040"/>
            <a:ext cx="3108960" cy="731520"/>
          </a:xfrm>
          <a:prstGeom prst="rect">
            <a:avLst/>
          </a:prstGeom>
          <a:solidFill>
            <a:srgbClr val="0D2F1A"/>
          </a:solidFill>
          <a:ln w="12700">
            <a:solidFill>
              <a:srgbClr val="52BE80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3310128" y="3858768"/>
            <a:ext cx="288950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A9DFB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 S3 — your portfolio files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310128" y="4096512"/>
            <a:ext cx="288950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index.html · style.css · images · CV.pdf</a:t>
            </a:r>
            <a:endParaRPr lang="en-US" sz="850" dirty="0"/>
          </a:p>
        </p:txBody>
      </p:sp>
      <p:sp>
        <p:nvSpPr>
          <p:cNvPr id="23" name="Text 21"/>
          <p:cNvSpPr/>
          <p:nvPr/>
        </p:nvSpPr>
        <p:spPr>
          <a:xfrm>
            <a:off x="365760" y="1417320"/>
            <a:ext cx="23774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design works: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365760" y="1783080"/>
            <a:ext cx="164592" cy="164592"/>
          </a:xfrm>
          <a:prstGeom prst="oval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4360" y="173736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 is cheap — pay only for what you store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365760" y="2286000"/>
            <a:ext cx="164592" cy="164592"/>
          </a:xfrm>
          <a:prstGeom prst="oval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" y="224028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CloudFront makes it FAST anywhere in the world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365760" y="2788920"/>
            <a:ext cx="164592" cy="164592"/>
          </a:xfrm>
          <a:prstGeom prst="oval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94360" y="274320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servers to manage = no servers to break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65760" y="3291840"/>
            <a:ext cx="164592" cy="164592"/>
          </a:xfrm>
          <a:prstGeom prst="oval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94360" y="3246120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pattern used by major news sites &amp; SaaS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280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pPr indent="0" marL="0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withshad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10972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cloudwithshad.com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777240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530352"/>
            <a:ext cx="1664208" cy="256032"/>
          </a:xfrm>
          <a:prstGeom prst="rect">
            <a:avLst>
              <a:gd name="adj" fmla="val 14286"/>
            </a:avLst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530352"/>
            <a:ext cx="162763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 RECAP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6868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covered + this week's 2 projects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457200" y="1417320"/>
            <a:ext cx="4114800" cy="3246120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57200" y="1417320"/>
            <a:ext cx="4114800" cy="347472"/>
          </a:xfrm>
          <a:prstGeom prst="rect">
            <a:avLst/>
          </a:prstGeom>
          <a:solidFill>
            <a:srgbClr val="1565C0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66928" y="1444752"/>
            <a:ext cx="38953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we covered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94360" y="1847088"/>
            <a:ext cx="3840480" cy="2743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cloud computing is and why it matters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 Global Infrastructure: Regions, AZs, Edge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core service categories &amp; what they do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S3 — object storage for files and websites</a:t>
            </a:r>
            <a:endParaRPr lang="en-US" sz="11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1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EC2 — virtual servers you can SSH into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4754880" y="1417320"/>
            <a:ext cx="4114800" cy="3246120"/>
          </a:xfrm>
          <a:prstGeom prst="rect">
            <a:avLst/>
          </a:prstGeom>
          <a:solidFill>
            <a:srgbClr val="EBF5FB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4754880" y="1417320"/>
            <a:ext cx="4114800" cy="34747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64608" y="1444752"/>
            <a:ext cx="3895344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week's 2 projects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892040" y="1847088"/>
            <a:ext cx="3840480" cy="27066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Lab 1 · Portfolio on S3 + CloudFront</a:t>
            </a:r>
          </a:p>
          <a:p>
            <a:pPr marL="228600" indent="-228600">
              <a:spcAft>
                <a:spcPts val="200"/>
              </a:spcAft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</a:rPr>
              <a:t>Get your CV / portfolio live on the internet</a:t>
            </a:r>
          </a:p>
          <a:p>
            <a:pPr marL="228600" indent="-228600">
              <a:spcAft>
                <a:spcPts val="500"/>
              </a:spcAft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</a:rPr>
              <a:t>Custom domain optional · CDN-cached globally</a:t>
            </a:r>
          </a:p>
          <a:p>
            <a:pPr indent="0" marL="0">
              <a:spcAft>
                <a:spcPts val="300"/>
              </a:spcAft>
              <a:buNone/>
            </a:pPr>
            <a:r>
              <a:rPr lang="en-US" sz="1200" b="1" dirty="0">
                <a:solidFill>
                  <a:srgbClr val="1565C0"/>
                </a:solidFill>
                <a:latin typeface="Calibri" pitchFamily="34" charset="0"/>
              </a:rPr>
              <a:t>Lab 2 · Launch EC2 + Deploy Web App</a:t>
            </a:r>
          </a:p>
          <a:p>
            <a:pPr marL="228600" indent="-228600">
              <a:spcAft>
                <a:spcPts val="200"/>
              </a:spcAft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</a:rPr>
              <a:t>SSH into a real Linux server in the cloud</a:t>
            </a:r>
          </a:p>
          <a:p>
            <a:pPr marL="228600" indent="-228600">
              <a:spcAft>
                <a:spcPts val="500"/>
              </a:spcAft>
              <a:buChar char="•"/>
            </a:pPr>
            <a:r>
              <a:rPr lang="en-US" sz="1100" dirty="0">
                <a:solidFill>
                  <a:srgbClr val="1E293B"/>
                </a:solidFill>
                <a:latin typeface="Calibri" pitchFamily="34" charset="0"/>
              </a:rPr>
              <a:t>Install Nginx · deploy a Python or Node app</a:t>
            </a:r>
          </a:p>
          <a:p>
            <a:pPr indent="0" marL="0">
              <a:spcAft>
                <a:spcPts val="200"/>
              </a:spcAft>
              <a:buNone/>
            </a:pPr>
            <a:r>
              <a:rPr lang="en-US" sz="1200" b="1" dirty="0">
                <a:solidFill>
                  <a:srgbClr val="00B4D8"/>
                </a:solidFill>
                <a:latin typeface="Calibri" pitchFamily="34" charset="0"/>
              </a:rPr>
              <a:t>Lab 3 · Build the Architecture (bonus)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57200" y="4681728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Stuck? Post your screenshot in the group BEFORE the catchup session — not during it.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4D8"/>
          </a:solidFill>
          <a:ln w="12700">
            <a:solidFill>
              <a:srgbClr val="00B4D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28600" y="482803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</a:t>
            </a:r>
            <a:pPr indent="0" marL="0">
              <a:buNone/>
            </a:pPr>
            <a:r>
              <a:rPr lang="en-US" sz="900" b="1" dirty="0">
                <a:solidFill>
                  <a:srgbClr val="00B4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withshad</a:t>
            </a:r>
            <a:endParaRPr lang="en-US" sz="900" dirty="0"/>
          </a:p>
        </p:txBody>
      </p:sp>
      <p:sp>
        <p:nvSpPr>
          <p:cNvPr id="5" name="Text 3"/>
          <p:cNvSpPr/>
          <p:nvPr/>
        </p:nvSpPr>
        <p:spPr>
          <a:xfrm>
            <a:off x="6583680" y="109728"/>
            <a:ext cx="2377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cloudwithshad.com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7772400" y="4828032"/>
            <a:ext cx="118872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11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" y="530352"/>
            <a:ext cx="2368296" cy="256032"/>
          </a:xfrm>
          <a:prstGeom prst="rect">
            <a:avLst>
              <a:gd name="adj" fmla="val 14286"/>
            </a:avLst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75488" y="530352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IP ADDRESSES 101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457200" y="86868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an IP address?</a:t>
            </a:r>
            <a:endParaRPr lang="en-US" sz="2600" dirty="0"/>
          </a:p>
        </p:txBody>
      </p:sp>
      <p:sp>
        <p:nvSpPr>
          <p:cNvPr id="10" name="Text 8"/>
          <p:cNvSpPr/>
          <p:nvPr/>
        </p:nvSpPr>
        <p:spPr>
          <a:xfrm>
            <a:off x="457200" y="141732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device on the internet needs an address — just like every house needs a postal address.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1097280" y="1828800"/>
            <a:ext cx="1005840" cy="822960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97280" y="19202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192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1097280" y="239572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1st octet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2103120" y="1920240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2800" dirty="0"/>
          </a:p>
        </p:txBody>
      </p:sp>
      <p:sp>
        <p:nvSpPr>
          <p:cNvPr id="15" name="Shape 13"/>
          <p:cNvSpPr/>
          <p:nvPr/>
        </p:nvSpPr>
        <p:spPr>
          <a:xfrm>
            <a:off x="2788920" y="1828800"/>
            <a:ext cx="1005840" cy="822960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2788920" y="19202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168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2788920" y="239572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2nd octet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3794760" y="1920240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2800" dirty="0"/>
          </a:p>
        </p:txBody>
      </p:sp>
      <p:sp>
        <p:nvSpPr>
          <p:cNvPr id="19" name="Shape 17"/>
          <p:cNvSpPr/>
          <p:nvPr/>
        </p:nvSpPr>
        <p:spPr>
          <a:xfrm>
            <a:off x="4480560" y="1828800"/>
            <a:ext cx="1005840" cy="822960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480560" y="19202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21" name="Text 19"/>
          <p:cNvSpPr/>
          <p:nvPr/>
        </p:nvSpPr>
        <p:spPr>
          <a:xfrm>
            <a:off x="4480560" y="239572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3rd octet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5486400" y="1920240"/>
            <a:ext cx="685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en-US" sz="2800" dirty="0"/>
          </a:p>
        </p:txBody>
      </p:sp>
      <p:sp>
        <p:nvSpPr>
          <p:cNvPr id="23" name="Shape 21"/>
          <p:cNvSpPr/>
          <p:nvPr/>
        </p:nvSpPr>
        <p:spPr>
          <a:xfrm>
            <a:off x="6172200" y="1828800"/>
            <a:ext cx="1005840" cy="822960"/>
          </a:xfrm>
          <a:prstGeom prst="rect">
            <a:avLst/>
          </a:prstGeom>
          <a:solidFill>
            <a:srgbClr val="E3F2FD"/>
          </a:solidFill>
          <a:ln w="12700">
            <a:solidFill>
              <a:srgbClr val="1565C0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6172200" y="1920240"/>
            <a:ext cx="1005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565C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45</a:t>
            </a:r>
            <a:endParaRPr lang="en-US" sz="2600" dirty="0"/>
          </a:p>
        </p:txBody>
      </p:sp>
      <p:sp>
        <p:nvSpPr>
          <p:cNvPr id="25" name="Text 23"/>
          <p:cNvSpPr/>
          <p:nvPr/>
        </p:nvSpPr>
        <p:spPr>
          <a:xfrm>
            <a:off x="6172200" y="2395728"/>
            <a:ext cx="10058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4th octet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457200" y="2834640"/>
            <a:ext cx="8229600" cy="36576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57200" y="2971800"/>
            <a:ext cx="4023360" cy="80467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457200" y="2971800"/>
            <a:ext cx="45720" cy="804672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85216" y="304495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number = 1 octet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585216" y="3300984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IPv4 address has 4 numbers separated by dots. Each number is 0–255. Your laptop, your phone, every server — all have one.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57200" y="3867912"/>
            <a:ext cx="4023360" cy="80467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57200" y="3867912"/>
            <a:ext cx="45720" cy="804672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85216" y="3941064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possible IPs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585216" y="4197096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256 × 256 × 256 × 256 ≈ 4.3 billion. Sounds like a lot — until 8 billion humans, plus billions of devices, all need one.</a:t>
            </a:r>
            <a:endParaRPr lang="en-US" sz="1000" dirty="0"/>
          </a:p>
        </p:txBody>
      </p:sp>
      <p:sp>
        <p:nvSpPr>
          <p:cNvPr id="35" name="Shape 33"/>
          <p:cNvSpPr/>
          <p:nvPr/>
        </p:nvSpPr>
        <p:spPr>
          <a:xfrm>
            <a:off x="4754880" y="2971800"/>
            <a:ext cx="4023360" cy="80467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4754880" y="2971800"/>
            <a:ext cx="45720" cy="804672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82896" y="3044952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vs Private</a:t>
            </a:r>
            <a:endParaRPr lang="en-US" sz="1100" dirty="0"/>
          </a:p>
        </p:txBody>
      </p:sp>
      <p:sp>
        <p:nvSpPr>
          <p:cNvPr id="38" name="Text 36"/>
          <p:cNvSpPr/>
          <p:nvPr/>
        </p:nvSpPr>
        <p:spPr>
          <a:xfrm>
            <a:off x="4882896" y="3300984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 IP = visible from the internet (your EC2 server has one). Private IP = only visible inside your network. Most home WiFi gives you a private IP.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754880" y="3867912"/>
            <a:ext cx="4023360" cy="804672"/>
          </a:xfrm>
          <a:prstGeom prst="rect">
            <a:avLst/>
          </a:prstGeom>
          <a:solidFill>
            <a:srgbClr val="F1F5F9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4754880" y="3867912"/>
            <a:ext cx="45720" cy="804672"/>
          </a:xfrm>
          <a:prstGeom prst="rect">
            <a:avLst/>
          </a:prstGeom>
          <a:solidFill>
            <a:srgbClr val="6A1B9A"/>
          </a:solidFill>
          <a:ln w="12700">
            <a:solidFill>
              <a:srgbClr val="6A1B9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82896" y="3941064"/>
            <a:ext cx="374904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A1B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you'll see in AWS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882896" y="4197096"/>
            <a:ext cx="3749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Public: 54.x.x.x, 18.x.x.x — visible to internet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Private: 10.0.x.x — only visible inside VPC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AWS servers get assigned both at launch.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 – Advanced EC2 + VPC Architecture | cloudwithshad</dc:title>
  <dc:subject>PptxGenJS Presentation</dc:subject>
  <dc:creator>Shadrack Darku</dc:creator>
  <cp:lastModifiedBy>Shadrack Darku</cp:lastModifiedBy>
  <cp:revision>1</cp:revision>
  <dcterms:created xsi:type="dcterms:W3CDTF">2026-04-18T12:48:37Z</dcterms:created>
  <dcterms:modified xsi:type="dcterms:W3CDTF">2026-04-18T12:48:37Z</dcterms:modified>
</cp:coreProperties>
</file>