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6576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FFFFFF"/>
                </a:solidFill>
                <a:latin typeface="Calibri"/>
              </a:rPr>
              <a:t>cloud</a:t>
            </a:r>
            <a:r>
              <a:rPr sz="20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3152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WEEK 2 OF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463040"/>
            <a:ext cx="82296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800" b="1">
                <a:solidFill>
                  <a:srgbClr val="FFFFFF"/>
                </a:solidFill>
                <a:latin typeface="Calibri"/>
              </a:rPr>
              <a:t>Networking, Storage &amp;</a:t>
            </a:r>
          </a:p>
          <a:p>
            <a:pPr algn="l"/>
            <a:r>
              <a:rPr sz="3800" b="1">
                <a:solidFill>
                  <a:srgbClr val="00B4D8"/>
                </a:solidFill>
                <a:latin typeface="Calibri"/>
              </a:rPr>
              <a:t>Real Architectures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CCCCC"/>
                </a:solidFill>
                <a:latin typeface="Calibri"/>
              </a:rPr>
              <a:t>Build a two-tier app, master VPC + RDS, then go serverless with Lambda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383280"/>
            <a:ext cx="640080" cy="4572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365760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F4B942"/>
                </a:solidFill>
                <a:latin typeface="Calibri"/>
              </a:rPr>
              <a:t>INSTRUCTOR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9319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Shadrack Darku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2976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AWS Certified · 6x · GenAI Developer · Trained 600+ engineers across West Africa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4709160"/>
            <a:ext cx="4389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0A8B0"/>
                </a:solidFill>
                <a:latin typeface="Calibri"/>
              </a:rPr>
              <a:t>2-hour live session  ·  AWS Cloud Practitioner Bootcamp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10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WATCH OUT FOR THESE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The 5 mistakes 90% of beginners make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1828800"/>
            <a:ext cx="8229600" cy="5486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57200" y="1828800"/>
            <a:ext cx="73152" cy="548640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1892807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C0392B"/>
                </a:solidFill>
                <a:latin typeface="Calibri"/>
              </a:rPr>
              <a:t>Putting RDS in a public subnet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212140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Never. Database goes in the private subnet. Always. No exceptions.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2423160"/>
            <a:ext cx="8229600" cy="5486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" y="2423160"/>
            <a:ext cx="73152" cy="548640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5800" y="248716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C0392B"/>
                </a:solidFill>
                <a:latin typeface="Calibri"/>
              </a:rPr>
              <a:t>Forgetting the second AZ for RDS Multi-AZ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" y="271576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RDS Multi-AZ requires at least 2 subnets in 2 different AZs. Build a 'DB subnet group' first.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3017520"/>
            <a:ext cx="8229600" cy="5486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3017520"/>
            <a:ext cx="73152" cy="548640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85800" y="3081527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C0392B"/>
                </a:solidFill>
                <a:latin typeface="Calibri"/>
              </a:rPr>
              <a:t>Security Group blocking yourself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" y="3310127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Default SG denies ALL inbound. You need to add a rule allowing your IP for SSH (port 22).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7200" y="3611879"/>
            <a:ext cx="8229600" cy="5486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57200" y="3611879"/>
            <a:ext cx="73152" cy="548640"/>
          </a:xfrm>
          <a:prstGeom prst="rect">
            <a:avLst/>
          </a:prstGeom>
          <a:solidFill>
            <a:srgbClr val="E67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3675887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E67E22"/>
                </a:solidFill>
                <a:latin typeface="Calibri"/>
              </a:rPr>
              <a:t>Forgetting to delete RDS at end of bootcamp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3904487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Running RDS = ~$15/month after free tier. Delete or stop when done — set a billing alarm!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4206240"/>
            <a:ext cx="8229600" cy="5486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4206240"/>
            <a:ext cx="73152" cy="548640"/>
          </a:xfrm>
          <a:prstGeom prst="rect">
            <a:avLst/>
          </a:prstGeom>
          <a:solidFill>
            <a:srgbClr val="E67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85800" y="427024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E67E22"/>
                </a:solidFill>
                <a:latin typeface="Calibri"/>
              </a:rPr>
              <a:t>Confusing 'stopping' EC2 vs 'terminating' it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" y="449884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STOP = pause (resume later). TERMINATE = delete forever. Free tier rewards stopping.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11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WEEK 2 RECAP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What we covered + this week's 2 projects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60020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B4D8"/>
                </a:solidFill>
                <a:latin typeface="Calibri"/>
              </a:rPr>
              <a:t>What we covered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1965960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VPC fundamentals — your private network in AWS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258568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Subnets, route tables, IGW, NAT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551175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Security Groups vs NACLs (the cert favorite)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843783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Amazon RDS — managed databases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136391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Two-tier architecture pattern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428999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AWS Lambda + serverless basics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3721607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CIDR blocks and IP planning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46320" y="160020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4B942"/>
                </a:solidFill>
                <a:latin typeface="Calibri"/>
              </a:rPr>
              <a:t>This week's 2 projects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846320" y="1965960"/>
            <a:ext cx="3931920" cy="118872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846320" y="1965960"/>
            <a:ext cx="73152" cy="118872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0" y="20574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00B4D8"/>
                </a:solidFill>
                <a:latin typeface="Calibri"/>
              </a:rPr>
              <a:t>Lab 3  ·  VPC + RDS Two-Tier App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2331720"/>
            <a:ext cx="3657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FFF8EA"/>
                </a:solidFill>
                <a:latin typeface="Calibri"/>
              </a:rPr>
              <a:t>Build a custom VPC, public + private subnets, an EC2 web server, and an RDS database the web server talks to securely.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846320" y="3291840"/>
            <a:ext cx="3931920" cy="118872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846320" y="3291840"/>
            <a:ext cx="73152" cy="118872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0" y="33832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F4B942"/>
                </a:solidFill>
                <a:latin typeface="Calibri"/>
              </a:rPr>
              <a:t>Lab 4  ·  Serverless Image Resizer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0" y="3657600"/>
            <a:ext cx="3657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FFF8EA"/>
                </a:solidFill>
                <a:latin typeface="Calibri"/>
              </a:rPr>
              <a:t>Upload images to S3 → Lambda auto-resizes them → resized versions land in a 'thumbs/' folder. Zero servers.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57200" y="4572000"/>
            <a:ext cx="8229600" cy="45720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85800" y="4636008"/>
            <a:ext cx="7772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4B942"/>
                </a:solidFill>
                <a:latin typeface="Calibri"/>
              </a:rPr>
              <a:t>Stuck? </a:t>
            </a:r>
            <a:r>
              <a:rPr sz="1050" b="0">
                <a:solidFill>
                  <a:srgbClr val="FFFFFF"/>
                </a:solidFill>
                <a:latin typeface="Calibri"/>
              </a:rPr>
              <a:t>Post your screenshot in the cohort group BEFORE the catchup session — not during. </a:t>
            </a:r>
            <a:r>
              <a:rPr sz="1050" b="0">
                <a:solidFill>
                  <a:srgbClr val="CCCCCC"/>
                </a:solidFill>
                <a:latin typeface="Calibri"/>
              </a:rPr>
              <a:t>That way I can help everyone at once.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2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What we're covering today</a:t>
            </a:r>
          </a:p>
        </p:txBody>
      </p:sp>
      <p:sp>
        <p:nvSpPr>
          <p:cNvPr id="10" name="Oval 9"/>
          <p:cNvSpPr/>
          <p:nvPr/>
        </p:nvSpPr>
        <p:spPr>
          <a:xfrm>
            <a:off x="576072" y="1810512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1865376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182880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VPC fundamentals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80160" y="2075688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The most important networking concept on AWS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8079" y="190195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20 min</a:t>
            </a:r>
          </a:p>
        </p:txBody>
      </p:sp>
      <p:sp>
        <p:nvSpPr>
          <p:cNvPr id="15" name="Oval 14"/>
          <p:cNvSpPr/>
          <p:nvPr/>
        </p:nvSpPr>
        <p:spPr>
          <a:xfrm>
            <a:off x="576072" y="2231136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2286000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80160" y="2249424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Subnets, route tables, gateways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80160" y="2496312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How traffic actually flows inside a VPC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98079" y="232257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20 min</a:t>
            </a:r>
          </a:p>
        </p:txBody>
      </p:sp>
      <p:sp>
        <p:nvSpPr>
          <p:cNvPr id="20" name="Oval 19"/>
          <p:cNvSpPr/>
          <p:nvPr/>
        </p:nvSpPr>
        <p:spPr>
          <a:xfrm>
            <a:off x="576072" y="2651760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2706624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80160" y="2670048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Security Groups vs NACLs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2916936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The 2 firewalls every cert question loves to ask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274320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15 min</a:t>
            </a:r>
          </a:p>
        </p:txBody>
      </p:sp>
      <p:sp>
        <p:nvSpPr>
          <p:cNvPr id="25" name="Oval 24"/>
          <p:cNvSpPr/>
          <p:nvPr/>
        </p:nvSpPr>
        <p:spPr>
          <a:xfrm>
            <a:off x="576072" y="3072384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3127248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80160" y="309067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Meet RDS — managed databases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80160" y="3337560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Why you'll never run your own MySQL again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98079" y="3163824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20 min</a:t>
            </a:r>
          </a:p>
        </p:txBody>
      </p:sp>
      <p:sp>
        <p:nvSpPr>
          <p:cNvPr id="30" name="Oval 29"/>
          <p:cNvSpPr/>
          <p:nvPr/>
        </p:nvSpPr>
        <p:spPr>
          <a:xfrm>
            <a:off x="576072" y="3493008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3547872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280160" y="3511296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Two-tier architecture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80160" y="3758183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How real apps separate web from database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98079" y="3584448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15 min</a:t>
            </a:r>
          </a:p>
        </p:txBody>
      </p:sp>
      <p:sp>
        <p:nvSpPr>
          <p:cNvPr id="35" name="Oval 34"/>
          <p:cNvSpPr/>
          <p:nvPr/>
        </p:nvSpPr>
        <p:spPr>
          <a:xfrm>
            <a:off x="576072" y="3913632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48640" y="3968496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80160" y="39319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Going serverless with Lambda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280160" y="4178808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S3 → Lambda — event-driven cloud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498079" y="40050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15 min</a:t>
            </a:r>
          </a:p>
        </p:txBody>
      </p:sp>
      <p:sp>
        <p:nvSpPr>
          <p:cNvPr id="40" name="Oval 39"/>
          <p:cNvSpPr/>
          <p:nvPr/>
        </p:nvSpPr>
        <p:spPr>
          <a:xfrm>
            <a:off x="576072" y="4334256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48640" y="4389120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80160" y="4352544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Projects + Q&amp;A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80160" y="4599431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This week's 2 hands-on labs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498079" y="442569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15 min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3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VPC FUNDAMENTALS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What is a VPC?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B4D8"/>
                </a:solidFill>
                <a:latin typeface="Calibri"/>
              </a:rPr>
              <a:t>Your own private network inside AWS — a digital fence around your stuff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103120"/>
            <a:ext cx="2743200" cy="22860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103120"/>
            <a:ext cx="2743200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228600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0B4D8"/>
                </a:solidFill>
                <a:latin typeface="Calibri"/>
              </a:rPr>
              <a:t>Private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2697480"/>
            <a:ext cx="2468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Your VPC is isolated from every other AWS customer. Nobody else has access. Like fencing your own piece of land in AWS's neighbourhood.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337560" y="2103120"/>
            <a:ext cx="2743200" cy="22860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337560" y="2103120"/>
            <a:ext cx="2743200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566160" y="228600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4B942"/>
                </a:solidFill>
                <a:latin typeface="Calibri"/>
              </a:rPr>
              <a:t>Configurable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66160" y="2697480"/>
            <a:ext cx="2468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You decide the IP range (e.g., 10.0.0.0/16), the subnets, the routing, what's public vs private. Total control.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2103120"/>
            <a:ext cx="2743200" cy="22860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17920" y="2103120"/>
            <a:ext cx="2743200" cy="54864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46520" y="228600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C8512A"/>
                </a:solidFill>
                <a:latin typeface="Calibri"/>
              </a:rPr>
              <a:t>Default included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697480"/>
            <a:ext cx="2468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Every AWS account gets a default VPC in every region. You can use it right away, or create your own custom ones.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4526280"/>
            <a:ext cx="8229600" cy="36576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457200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Exam tip: </a:t>
            </a:r>
            <a:r>
              <a:rPr sz="1000" b="1">
                <a:solidFill>
                  <a:srgbClr val="FFFFFF"/>
                </a:solidFill>
                <a:latin typeface="Calibri"/>
              </a:rPr>
              <a:t>VPC = Virtual Private Cloud. </a:t>
            </a:r>
            <a:r>
              <a:rPr sz="1000" b="0">
                <a:solidFill>
                  <a:srgbClr val="CCCCCC"/>
                </a:solidFill>
                <a:latin typeface="Calibri"/>
              </a:rPr>
              <a:t>It is region-scoped (one VPC lives in one region) and free — you only pay for what runs inside it.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4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SUBNETS, ROUTING &amp; GATEWAYS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How traffic flows inside a VPC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60020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B4D8"/>
                </a:solidFill>
                <a:latin typeface="Calibri"/>
              </a:rPr>
              <a:t>Public subnet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920240"/>
            <a:ext cx="39319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Has a route to an Internet Gateway. Anything here (e.g., a web server) can be reached from the public internet.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74320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4B942"/>
                </a:solidFill>
                <a:latin typeface="Calibri"/>
              </a:rPr>
              <a:t>Private subnet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063240"/>
            <a:ext cx="39319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No route to the internet. Things in here (e.g., a database) are hidden from the world. Only the web server can talk to them.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88620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C8512A"/>
                </a:solidFill>
                <a:latin typeface="Calibri"/>
              </a:rPr>
              <a:t>NAT Gateway (optional)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42062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Lets private subnets reach OUT to the internet (for updates) — but the internet can't reach back 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846320" y="1554480"/>
            <a:ext cx="3840480" cy="324612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00B4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983480" y="162763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0B4D8"/>
                </a:solidFill>
                <a:latin typeface="Calibri"/>
              </a:rPr>
              <a:t>VPC  10.0.0.0/16</a:t>
            </a:r>
          </a:p>
        </p:txBody>
      </p:sp>
      <p:sp>
        <p:nvSpPr>
          <p:cNvPr id="18" name="Oval 17"/>
          <p:cNvSpPr/>
          <p:nvPr/>
        </p:nvSpPr>
        <p:spPr>
          <a:xfrm>
            <a:off x="6601968" y="1344168"/>
            <a:ext cx="329184" cy="329184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09360" y="1188719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00B4D8"/>
                </a:solidFill>
                <a:latin typeface="Calibri"/>
              </a:rPr>
              <a:t>Internet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92240" y="1965960"/>
            <a:ext cx="548640" cy="274320"/>
          </a:xfrm>
          <a:prstGeom prst="roundRect">
            <a:avLst>
              <a:gd name="adj" fmla="val 8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92240" y="2011680"/>
            <a:ext cx="5486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00" b="1">
                <a:solidFill>
                  <a:srgbClr val="0A1628"/>
                </a:solidFill>
                <a:latin typeface="Calibri"/>
              </a:rPr>
              <a:t>IGW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074920" y="2377440"/>
            <a:ext cx="3383280" cy="86868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 w="6350">
            <a:solidFill>
              <a:srgbClr val="00B4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212080" y="2441448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0B4D8"/>
                </a:solidFill>
                <a:latin typeface="Calibri"/>
              </a:rPr>
              <a:t>Public subnet  10.0.1.0/24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309360" y="2697480"/>
            <a:ext cx="777240" cy="411480"/>
          </a:xfrm>
          <a:prstGeom prst="roundRect">
            <a:avLst>
              <a:gd name="adj" fmla="val 8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309360" y="2743200"/>
            <a:ext cx="777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00" b="1">
                <a:solidFill>
                  <a:srgbClr val="0A1628"/>
                </a:solidFill>
                <a:latin typeface="Calibri"/>
              </a:rPr>
              <a:t>EC2 web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074920" y="3383280"/>
            <a:ext cx="3383280" cy="86868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 w="6350">
            <a:solidFill>
              <a:srgbClr val="F4B9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212080" y="3447287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F4B942"/>
                </a:solidFill>
                <a:latin typeface="Calibri"/>
              </a:rPr>
              <a:t>Private subnet  10.0.2.0/24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309360" y="3703320"/>
            <a:ext cx="777240" cy="411480"/>
          </a:xfrm>
          <a:prstGeom prst="roundRect">
            <a:avLst>
              <a:gd name="adj" fmla="val 8000"/>
            </a:avLst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309360" y="3749039"/>
            <a:ext cx="777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00" b="1">
                <a:solidFill>
                  <a:srgbClr val="0A1628"/>
                </a:solidFill>
                <a:latin typeface="Calibri"/>
              </a:rPr>
              <a:t>RDS DB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The honest truth: 90% of VPC questions on the exam are about subnets + route tables. Master these.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5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THE TWO FIREWALLS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Security Groups vs NACLs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Almost every networking question on the cert is about this comparison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011680"/>
            <a:ext cx="4023360" cy="256032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011680"/>
            <a:ext cx="4023360" cy="73152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21945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0B4D8"/>
                </a:solidFill>
                <a:latin typeface="Calibri"/>
              </a:rPr>
              <a:t>Security Group (SG)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25603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The bouncer at the door of EACH server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297180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Operates at the instance level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3264408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Stateful — return traffic auto-allowed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3557015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Allow rules only (no deny)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3849624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Default: deny ALL inbound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4142232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Can reference other SGs (powerful)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663440" y="2011680"/>
            <a:ext cx="4023360" cy="256032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663440" y="2011680"/>
            <a:ext cx="4023360" cy="73152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846320" y="21945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4B942"/>
                </a:solidFill>
                <a:latin typeface="Calibri"/>
              </a:rPr>
              <a:t>Network ACL (NACL)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46320" y="25603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The fence around the WHOLE subnet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83480" y="297180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Operates at the subnet level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83480" y="3264408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Stateless — must allow IN + OUT separately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3557015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Allow AND deny rules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3849624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Default: allow ALL traffic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142232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Rule numbers decide order (lowest wins)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4754880"/>
            <a:ext cx="8229600" cy="292608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85800" y="4791456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Memory trick: </a:t>
            </a:r>
            <a:r>
              <a:rPr sz="1000" b="1">
                <a:solidFill>
                  <a:srgbClr val="00B4D8"/>
                </a:solidFill>
                <a:latin typeface="Calibri"/>
              </a:rPr>
              <a:t>S</a:t>
            </a:r>
            <a:r>
              <a:rPr sz="1000" b="0">
                <a:solidFill>
                  <a:srgbClr val="FFFFFF"/>
                </a:solidFill>
                <a:latin typeface="Calibri"/>
              </a:rPr>
              <a:t>G = </a:t>
            </a:r>
            <a:r>
              <a:rPr sz="1000" b="1">
                <a:solidFill>
                  <a:srgbClr val="00B4D8"/>
                </a:solidFill>
                <a:latin typeface="Calibri"/>
              </a:rPr>
              <a:t>S</a:t>
            </a:r>
            <a:r>
              <a:rPr sz="1000" b="0">
                <a:solidFill>
                  <a:srgbClr val="FFFFFF"/>
                </a:solidFill>
                <a:latin typeface="Calibri"/>
              </a:rPr>
              <a:t>erver-level, </a:t>
            </a:r>
            <a:r>
              <a:rPr sz="1000" b="1">
                <a:solidFill>
                  <a:srgbClr val="F4B942"/>
                </a:solidFill>
                <a:latin typeface="Calibri"/>
              </a:rPr>
              <a:t>N</a:t>
            </a:r>
            <a:r>
              <a:rPr sz="1000" b="0">
                <a:solidFill>
                  <a:srgbClr val="FFFFFF"/>
                </a:solidFill>
                <a:latin typeface="Calibri"/>
              </a:rPr>
              <a:t>ACL = </a:t>
            </a:r>
            <a:r>
              <a:rPr sz="1000" b="1">
                <a:solidFill>
                  <a:srgbClr val="F4B942"/>
                </a:solidFill>
                <a:latin typeface="Calibri"/>
              </a:rPr>
              <a:t>N</a:t>
            </a:r>
            <a:r>
              <a:rPr sz="1000" b="0">
                <a:solidFill>
                  <a:srgbClr val="FFFFFF"/>
                </a:solidFill>
                <a:latin typeface="Calibri"/>
              </a:rPr>
              <a:t>eighbourhood-level (subnet)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6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MANAGED DATABASES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Meet Amazon RDS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Relational Database Service — AWS runs your database so you don't have to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011680"/>
            <a:ext cx="8229600" cy="7772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011680"/>
            <a:ext cx="73152" cy="77724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210312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0B4D8"/>
                </a:solidFill>
                <a:latin typeface="Calibri"/>
              </a:rPr>
              <a:t>Six engines, one service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2377440"/>
            <a:ext cx="7772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MySQL · PostgreSQL · MariaDB · Oracle · SQL Server · Aurora
Same AWS service, same workflow — just pick which engine.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2926080"/>
            <a:ext cx="8229600" cy="7772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2926080"/>
            <a:ext cx="73152" cy="77724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301752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F4B942"/>
                </a:solidFill>
                <a:latin typeface="Calibri"/>
              </a:rPr>
              <a:t>AWS handles the boring stuff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3291840"/>
            <a:ext cx="7772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Patches · Backups · OS updates · Failover · Replication.
You pick the size and storage. AWS keeps it running.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3840480"/>
            <a:ext cx="8229600" cy="7772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3840480"/>
            <a:ext cx="73152" cy="777240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85800" y="393192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8512A"/>
                </a:solidFill>
                <a:latin typeface="Calibri"/>
              </a:rPr>
              <a:t>Multi-AZ = high availability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" y="4206240"/>
            <a:ext cx="7772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Tick ONE box → AWS automatically creates a standby copy in another AZ.
If the primary fails, it switches over in under 60 seconds.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4B942"/>
                </a:solidFill>
                <a:latin typeface="Calibri"/>
              </a:rPr>
              <a:t>Free tier: 750 hours/month of db.t3.micro + 20 GB storage for 12 months. Plenty for the bootcamp.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7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ARCHITECTURE PATTERN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Two-tier app: how it all fits together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1965960"/>
            <a:ext cx="457200" cy="457200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0040" y="251460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00B4D8"/>
                </a:solidFill>
                <a:latin typeface="Calibri"/>
              </a:rPr>
              <a:t>User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97280" y="2167128"/>
            <a:ext cx="457200" cy="36576"/>
          </a:xfrm>
          <a:prstGeom prst="rect">
            <a:avLst/>
          </a:prstGeom>
          <a:solidFill>
            <a:srgbClr val="A0A8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43000" y="1828800"/>
            <a:ext cx="457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00" b="0">
                <a:solidFill>
                  <a:srgbClr val="A0A8B0"/>
                </a:solidFill>
                <a:latin typeface="Calibri"/>
              </a:rPr>
              <a:t>HTTPS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691640" y="1737360"/>
            <a:ext cx="6949440" cy="24688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00B4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828800" y="1801368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0B4D8"/>
                </a:solidFill>
                <a:latin typeface="Calibri"/>
              </a:rPr>
              <a:t>VPC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920240" y="2057400"/>
            <a:ext cx="3108960" cy="201168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 w="6350">
            <a:solidFill>
              <a:srgbClr val="00B4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057400" y="214884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0B4D8"/>
                </a:solidFill>
                <a:latin typeface="Calibri"/>
              </a:rPr>
              <a:t>PUBLIC SUBNET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377440" y="2560320"/>
            <a:ext cx="2194560" cy="1097280"/>
          </a:xfrm>
          <a:prstGeom prst="roundRect">
            <a:avLst>
              <a:gd name="adj" fmla="val 8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377440" y="2651760"/>
            <a:ext cx="21945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0A1628"/>
                </a:solidFill>
                <a:latin typeface="Calibri"/>
              </a:rPr>
              <a:t>EC2 Web Server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77440" y="2926080"/>
            <a:ext cx="21945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0A1628"/>
                </a:solidFill>
                <a:latin typeface="Calibri"/>
              </a:rPr>
              <a:t>Nginx · Node.js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77440" y="3200400"/>
            <a:ext cx="21945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00" b="0">
                <a:solidFill>
                  <a:srgbClr val="0A1628"/>
                </a:solidFill>
                <a:latin typeface="Calibri"/>
              </a:rPr>
              <a:t>SG: allow 80, 443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74920" y="3063239"/>
            <a:ext cx="365760" cy="36576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29200" y="2743200"/>
            <a:ext cx="457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00" b="1">
                <a:solidFill>
                  <a:srgbClr val="F4B942"/>
                </a:solidFill>
                <a:latin typeface="Calibri"/>
              </a:rPr>
              <a:t>SQL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486400" y="2057400"/>
            <a:ext cx="3017520" cy="201168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 w="6350">
            <a:solidFill>
              <a:srgbClr val="F4B9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623560" y="214884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F4B942"/>
                </a:solidFill>
                <a:latin typeface="Calibri"/>
              </a:rPr>
              <a:t>PRIVATE SUBNET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943600" y="2560320"/>
            <a:ext cx="2103120" cy="1097280"/>
          </a:xfrm>
          <a:prstGeom prst="roundRect">
            <a:avLst>
              <a:gd name="adj" fmla="val 8000"/>
            </a:avLst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943600" y="2651760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0A1628"/>
                </a:solidFill>
                <a:latin typeface="Calibri"/>
              </a:rPr>
              <a:t>RDS MySQL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2926080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0A1628"/>
                </a:solidFill>
                <a:latin typeface="Calibri"/>
              </a:rPr>
              <a:t>Multi-AZ enabled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3600" y="3200400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00" b="0">
                <a:solidFill>
                  <a:srgbClr val="0A1628"/>
                </a:solidFill>
                <a:latin typeface="Calibri"/>
              </a:rPr>
              <a:t>SG: allow 3306 from web SG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57200" y="4434840"/>
            <a:ext cx="8229600" cy="59436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85800" y="448056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0B4D8"/>
                </a:solidFill>
                <a:latin typeface="Calibri"/>
              </a:rPr>
              <a:t>Why this design works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5800" y="4754880"/>
            <a:ext cx="7772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FFF8EA"/>
                </a:solidFill>
                <a:latin typeface="Calibri"/>
              </a:rPr>
              <a:t>Database is hidden from internet · Web tier scales independently · Industry-standard pattern · Used by every fintech and SaaS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8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SERVERLESS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Meet AWS Lambda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Code that runs only when something triggers it — no servers, no patching, no idle costs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1168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4B942"/>
                </a:solidFill>
                <a:latin typeface="Calibri"/>
              </a:rPr>
              <a:t>How Lambda is different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377440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Event-driven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2624328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Triggered by S3 uploads, API calls, schedules, queues...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29443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No server to manage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3191256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AWS provisions, scales, patches. You just write code.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511296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Pay per millisecond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3758184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Only when it runs. Idle = $0. First 1M req/month free.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078224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Languages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4325112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Python, Node.js, Java, Go, .NET, Ruby — pick yours.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46320" y="201168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4B942"/>
                </a:solidFill>
                <a:latin typeface="Calibri"/>
              </a:rPr>
              <a:t>This week's lab: image resizer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846320" y="2560320"/>
            <a:ext cx="1828800" cy="4114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00B4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937759" y="2596896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00B4D8"/>
                </a:solidFill>
                <a:latin typeface="Calibri"/>
              </a:rPr>
              <a:t>User uploads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37759" y="2779776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CCCCCC"/>
                </a:solidFill>
                <a:latin typeface="Calibri"/>
              </a:rPr>
              <a:t>image.jpg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69280" y="2971800"/>
            <a:ext cx="365760" cy="137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>
                <a:solidFill>
                  <a:srgbClr val="A0A8B0"/>
                </a:solidFill>
                <a:latin typeface="Calibri"/>
              </a:rPr>
              <a:t>↓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846320" y="3063239"/>
            <a:ext cx="1828800" cy="4114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00B4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937759" y="3099815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00B4D8"/>
                </a:solidFill>
                <a:latin typeface="Calibri"/>
              </a:rPr>
              <a:t>S3 bucket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37759" y="3282696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CCCCCC"/>
                </a:solidFill>
                <a:latin typeface="Calibri"/>
              </a:rPr>
              <a:t>/uploads/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69280" y="3474720"/>
            <a:ext cx="365760" cy="137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>
                <a:solidFill>
                  <a:srgbClr val="A0A8B0"/>
                </a:solidFill>
                <a:latin typeface="Calibri"/>
              </a:rPr>
              <a:t>↓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846320" y="3566160"/>
            <a:ext cx="1828800" cy="4114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F4B9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937759" y="3602736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F4B942"/>
                </a:solidFill>
                <a:latin typeface="Calibri"/>
              </a:rPr>
              <a:t>Triggers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37759" y="3785615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CCCCCC"/>
                </a:solidFill>
                <a:latin typeface="Calibri"/>
              </a:rPr>
              <a:t>Lambda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669280" y="3977639"/>
            <a:ext cx="365760" cy="137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>
                <a:solidFill>
                  <a:srgbClr val="A0A8B0"/>
                </a:solidFill>
                <a:latin typeface="Calibri"/>
              </a:rPr>
              <a:t>↓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846320" y="4069080"/>
            <a:ext cx="1828800" cy="4114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F4B9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937759" y="4105656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F4B942"/>
                </a:solidFill>
                <a:latin typeface="Calibri"/>
              </a:rPr>
              <a:t>Writes resized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37759" y="4288536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CCCCCC"/>
                </a:solidFill>
                <a:latin typeface="Calibri"/>
              </a:rPr>
              <a:t>to /thumbs/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Exam tip: Lambda max runtime = 15 minutes. Memory: 128 MB to 10 GB. Anything longer → use ECS/Fargate or Step Functions.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9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CIDR BLOCKS 101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What does /16 actually mean?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00B4D8"/>
                </a:solidFill>
                <a:latin typeface="Calibri"/>
              </a:rPr>
              <a:t>Every VPC and subnet needs a CIDR block. Here's the 90-second explanation.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1168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1">
                <a:solidFill>
                  <a:srgbClr val="F4B942"/>
                </a:solidFill>
                <a:latin typeface="Consolas"/>
              </a:rPr>
              <a:t>10.0.0.0/16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4688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>
                <a:solidFill>
                  <a:srgbClr val="FFF8EA"/>
                </a:solidFill>
                <a:latin typeface="Calibri"/>
              </a:rPr>
              <a:t>The /16 says: the FIRST 16 bits are fixed. The remaining 16 bits are yours.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297180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>
                <a:solidFill>
                  <a:srgbClr val="CCCCCC"/>
                </a:solidFill>
                <a:latin typeface="Consolas"/>
              </a:rPr>
              <a:t>10  .  0  |  X  .  X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20440" y="3291839"/>
            <a:ext cx="914400" cy="18288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26280" y="3291839"/>
            <a:ext cx="1280160" cy="18288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46120" y="3520439"/>
            <a:ext cx="14630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1">
                <a:solidFill>
                  <a:srgbClr val="F4B942"/>
                </a:solidFill>
                <a:latin typeface="Calibri"/>
              </a:rPr>
              <a:t>Fixed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0560" y="3520439"/>
            <a:ext cx="1371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1">
                <a:solidFill>
                  <a:srgbClr val="00B4D8"/>
                </a:solidFill>
                <a:latin typeface="Calibri"/>
              </a:rPr>
              <a:t>Your IPs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88620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Common sizes: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4160520"/>
            <a:ext cx="2011680" cy="7772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4233672"/>
            <a:ext cx="1874519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F4B942"/>
                </a:solidFill>
                <a:latin typeface="Consolas"/>
              </a:rPr>
              <a:t>/16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489704"/>
            <a:ext cx="1874519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00B4D8"/>
                </a:solidFill>
                <a:latin typeface="Calibri"/>
              </a:rPr>
              <a:t>65,536 IPs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4690872"/>
            <a:ext cx="1874519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CCCCCC"/>
                </a:solidFill>
                <a:latin typeface="Calibri"/>
              </a:rPr>
              <a:t>Typical VPC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514600" y="4160520"/>
            <a:ext cx="2011680" cy="7772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06040" y="4233672"/>
            <a:ext cx="1874519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F4B942"/>
                </a:solidFill>
                <a:latin typeface="Consolas"/>
              </a:rPr>
              <a:t>/24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06040" y="4489704"/>
            <a:ext cx="1874519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00B4D8"/>
                </a:solidFill>
                <a:latin typeface="Calibri"/>
              </a:rPr>
              <a:t>256 IPs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06040" y="4690872"/>
            <a:ext cx="1874519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CCCCCC"/>
                </a:solidFill>
                <a:latin typeface="Calibri"/>
              </a:rPr>
              <a:t>Typical subnet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572000" y="4160520"/>
            <a:ext cx="2011680" cy="7772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663440" y="4233672"/>
            <a:ext cx="1874519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F4B942"/>
                </a:solidFill>
                <a:latin typeface="Consolas"/>
              </a:rPr>
              <a:t>/28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63440" y="4489704"/>
            <a:ext cx="1874519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00B4D8"/>
                </a:solidFill>
                <a:latin typeface="Calibri"/>
              </a:rPr>
              <a:t>16 IPs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63440" y="4690872"/>
            <a:ext cx="1874519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CCCCCC"/>
                </a:solidFill>
                <a:latin typeface="Calibri"/>
              </a:rPr>
              <a:t>Smallest allowed in AWS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629400" y="4160520"/>
            <a:ext cx="2011680" cy="7772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720840" y="4233672"/>
            <a:ext cx="1874519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F4B942"/>
                </a:solidFill>
                <a:latin typeface="Consolas"/>
              </a:rPr>
              <a:t>/32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720840" y="4489704"/>
            <a:ext cx="1874519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00B4D8"/>
                </a:solidFill>
                <a:latin typeface="Calibri"/>
              </a:rPr>
              <a:t>1 IP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720840" y="4690872"/>
            <a:ext cx="1874519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CCCCCC"/>
                </a:solidFill>
                <a:latin typeface="Calibri"/>
              </a:rPr>
              <a:t>A single host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