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36576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>
                <a:solidFill>
                  <a:srgbClr val="FFFFFF"/>
                </a:solidFill>
                <a:latin typeface="Calibri"/>
              </a:rPr>
              <a:t>cloud</a:t>
            </a:r>
            <a:r>
              <a:rPr sz="20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73152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WEEK 3 OF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463040"/>
            <a:ext cx="822960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800" b="1">
                <a:solidFill>
                  <a:srgbClr val="FFFFFF"/>
                </a:solidFill>
                <a:latin typeface="Calibri"/>
              </a:rPr>
              <a:t>Scaling, Automation &amp;</a:t>
            </a:r>
          </a:p>
          <a:p>
            <a:pPr algn="l"/>
            <a:r>
              <a:rPr sz="3800" b="1">
                <a:solidFill>
                  <a:srgbClr val="00B4D8"/>
                </a:solidFill>
                <a:latin typeface="Calibri"/>
              </a:rPr>
              <a:t>DevOps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74320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CCCCCC"/>
                </a:solidFill>
                <a:latin typeface="Calibri"/>
              </a:rPr>
              <a:t>Auto-scale your app · build CI/CD pipelines · automate everything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3383280"/>
            <a:ext cx="640080" cy="45720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36576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1">
                <a:solidFill>
                  <a:srgbClr val="F4B942"/>
                </a:solidFill>
                <a:latin typeface="Calibri"/>
              </a:rPr>
              <a:t>INSTRUCTOR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93192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Calibri"/>
              </a:rPr>
              <a:t>Shadrack Darku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42976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CCCCCC"/>
                </a:solidFill>
                <a:latin typeface="Calibri"/>
              </a:rPr>
              <a:t>AWS Certified · 6x · GenAI Developer · Trained 600+ engineers across West Africa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0" y="4709160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A0A8B0"/>
                </a:solidFill>
                <a:latin typeface="Calibri"/>
              </a:rPr>
              <a:t>2-hour live session  ·  AWS Cloud Practitioner Bootcamp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10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WATCH OUT FOR THESE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The 5 things that bite beginners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1828800"/>
            <a:ext cx="8229600" cy="54864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57200" y="1828800"/>
            <a:ext cx="73152" cy="548640"/>
          </a:xfrm>
          <a:prstGeom prst="rect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1892807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50" b="1">
                <a:solidFill>
                  <a:srgbClr val="C0392B"/>
                </a:solidFill>
                <a:latin typeface="Calibri"/>
              </a:rPr>
              <a:t>Stateful apps + horizontal scaling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212140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If your app stores session data in EC2 memory, scaling out breaks logins. Move sessions to ElastiCache or DynamoDB.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2423160"/>
            <a:ext cx="8229600" cy="54864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57200" y="2423160"/>
            <a:ext cx="73152" cy="548640"/>
          </a:xfrm>
          <a:prstGeom prst="rect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85800" y="248716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50" b="1">
                <a:solidFill>
                  <a:srgbClr val="C0392B"/>
                </a:solidFill>
                <a:latin typeface="Calibri"/>
              </a:rPr>
              <a:t>Auto Scaling without a load balancer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271576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ASG can launch 10 instances, but if there's no ALB, only one IP gets traffic. ASG + ALB always go together.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57200" y="3017520"/>
            <a:ext cx="8229600" cy="54864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457200" y="3017520"/>
            <a:ext cx="73152" cy="548640"/>
          </a:xfrm>
          <a:prstGeom prst="rect">
            <a:avLst/>
          </a:prstGeom>
          <a:solidFill>
            <a:srgbClr val="E67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3081527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50" b="1">
                <a:solidFill>
                  <a:srgbClr val="E67E22"/>
                </a:solidFill>
                <a:latin typeface="Calibri"/>
              </a:rPr>
              <a:t>Forgetting to terminate the ALB after the lab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" y="3310127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ALBs cost ~$16/month even with zero traffic. Delete it like RDS when you're done.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57200" y="3611879"/>
            <a:ext cx="8229600" cy="54864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57200" y="3611879"/>
            <a:ext cx="73152" cy="548640"/>
          </a:xfrm>
          <a:prstGeom prst="rect">
            <a:avLst/>
          </a:prstGeom>
          <a:solidFill>
            <a:srgbClr val="E67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85800" y="3675887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50" b="1">
                <a:solidFill>
                  <a:srgbClr val="E67E22"/>
                </a:solidFill>
                <a:latin typeface="Calibri"/>
              </a:rPr>
              <a:t>Pipeline secrets in git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5800" y="3904487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Never commit AWS access keys, passwords, or API tokens. Use GitHub Secrets or AWS Secrets Manager.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57200" y="4206240"/>
            <a:ext cx="8229600" cy="54864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57200" y="4206240"/>
            <a:ext cx="73152" cy="548640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85800" y="427024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50" b="1">
                <a:solidFill>
                  <a:srgbClr val="F4B942"/>
                </a:solidFill>
                <a:latin typeface="Calibri"/>
              </a:rPr>
              <a:t>Min = 0 in Auto Scaling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5800" y="449884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Set MIN = 1 (not 0) for production. If everything crashes at 3 AM, MIN guarantees at least 1 server stays running.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11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WEEK 3 RECAP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Calibri"/>
              </a:rPr>
              <a:t>What we covered + this week's 2 projects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600200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B4D8"/>
                </a:solidFill>
                <a:latin typeface="Calibri"/>
              </a:rPr>
              <a:t>What we covered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1965960"/>
            <a:ext cx="3931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✓ Why scaling matters (and why 1 server breaks)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258568"/>
            <a:ext cx="3931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✓ Vertical vs horizontal scaling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551175"/>
            <a:ext cx="3931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✓ Application Load Balancer (ALB)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2843783"/>
            <a:ext cx="3931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✓ Auto Scaling Groups + launch templates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136391"/>
            <a:ext cx="3931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✓ CloudWatch metrics, alarms, logs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3428999"/>
            <a:ext cx="3931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✓ CI/CD — what CI and CD really mean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" y="3721607"/>
            <a:ext cx="3931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✓ The AWS DevOps toolkit (Code* services)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46320" y="1600200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4B942"/>
                </a:solidFill>
                <a:latin typeface="Calibri"/>
              </a:rPr>
              <a:t>This week's 2 projects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846320" y="1965960"/>
            <a:ext cx="3931920" cy="118872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846320" y="1965960"/>
            <a:ext cx="73152" cy="118872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029200" y="205740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50" b="1">
                <a:solidFill>
                  <a:srgbClr val="00B4D8"/>
                </a:solidFill>
                <a:latin typeface="Calibri"/>
              </a:rPr>
              <a:t>Lab 5  ·  Auto-Scaling App with ALB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0" y="2331720"/>
            <a:ext cx="365760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50" b="0">
                <a:solidFill>
                  <a:srgbClr val="FFF8EA"/>
                </a:solidFill>
                <a:latin typeface="Calibri"/>
              </a:rPr>
              <a:t>Build an ALB + Auto Scaling Group that grows from 2 → 6 EC2 servers when CPU spikes. Then watch it scale back down.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846320" y="3291840"/>
            <a:ext cx="3931920" cy="118872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4846320" y="3291840"/>
            <a:ext cx="73152" cy="1188720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029200" y="338328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50" b="1">
                <a:solidFill>
                  <a:srgbClr val="F4B942"/>
                </a:solidFill>
                <a:latin typeface="Calibri"/>
              </a:rPr>
              <a:t>Lab 6  ·  CI/CD Pipeline (GitHub → AWS)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29200" y="3657600"/>
            <a:ext cx="365760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50" b="0">
                <a:solidFill>
                  <a:srgbClr val="FFF8EA"/>
                </a:solidFill>
                <a:latin typeface="Calibri"/>
              </a:rPr>
              <a:t>Wire GitHub Actions to S3. Push code → deploys automatically. Same pattern used by professional dev teams.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57200" y="4572000"/>
            <a:ext cx="8229600" cy="457200"/>
          </a:xfrm>
          <a:prstGeom prst="roundRect">
            <a:avLst>
              <a:gd name="adj" fmla="val 8000"/>
            </a:avLst>
          </a:prstGeom>
          <a:solidFill>
            <a:srgbClr val="1A2F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85800" y="4636008"/>
            <a:ext cx="7772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F4B942"/>
                </a:solidFill>
                <a:latin typeface="Calibri"/>
              </a:rPr>
              <a:t>Heads up: </a:t>
            </a:r>
            <a:r>
              <a:rPr sz="1050" b="0">
                <a:solidFill>
                  <a:srgbClr val="FFFFFF"/>
                </a:solidFill>
                <a:latin typeface="Calibri"/>
              </a:rPr>
              <a:t>Lab 5 uses an ALB which costs ~$0.50/day. </a:t>
            </a:r>
            <a:r>
              <a:rPr sz="1050" b="0">
                <a:solidFill>
                  <a:srgbClr val="CCCCCC"/>
                </a:solidFill>
                <a:latin typeface="Calibri"/>
              </a:rPr>
              <a:t>Delete it the moment you finish — don't leave it running.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2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AGENDA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What we're covering today</a:t>
            </a:r>
          </a:p>
        </p:txBody>
      </p:sp>
      <p:sp>
        <p:nvSpPr>
          <p:cNvPr id="10" name="Oval 9"/>
          <p:cNvSpPr/>
          <p:nvPr/>
        </p:nvSpPr>
        <p:spPr>
          <a:xfrm>
            <a:off x="576072" y="1810512"/>
            <a:ext cx="402336" cy="402336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1865376"/>
            <a:ext cx="457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0A1628"/>
                </a:solidFill>
                <a:latin typeface="Calibri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80160" y="1828800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Why scaling matters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2075688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Why one server is never enough in production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98079" y="1901952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F4B942"/>
                </a:solidFill>
                <a:latin typeface="Calibri"/>
              </a:rPr>
              <a:t>15 min</a:t>
            </a:r>
          </a:p>
        </p:txBody>
      </p:sp>
      <p:sp>
        <p:nvSpPr>
          <p:cNvPr id="15" name="Oval 14"/>
          <p:cNvSpPr/>
          <p:nvPr/>
        </p:nvSpPr>
        <p:spPr>
          <a:xfrm>
            <a:off x="576072" y="2231136"/>
            <a:ext cx="402336" cy="402336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48640" y="2286000"/>
            <a:ext cx="457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0A1628"/>
                </a:solidFill>
                <a:latin typeface="Calibri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80160" y="2249424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Vertical vs horizontal scaling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80160" y="2496312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Bigger box vs more boxes — when each wins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98079" y="2322576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F4B942"/>
                </a:solidFill>
                <a:latin typeface="Calibri"/>
              </a:rPr>
              <a:t>15 min</a:t>
            </a:r>
          </a:p>
        </p:txBody>
      </p:sp>
      <p:sp>
        <p:nvSpPr>
          <p:cNvPr id="20" name="Oval 19"/>
          <p:cNvSpPr/>
          <p:nvPr/>
        </p:nvSpPr>
        <p:spPr>
          <a:xfrm>
            <a:off x="576072" y="2651760"/>
            <a:ext cx="402336" cy="402336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2706624"/>
            <a:ext cx="457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0A1628"/>
                </a:solidFill>
                <a:latin typeface="Calibri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80160" y="2670048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Application Load Balancer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280160" y="2916936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The traffic cop that makes scaling possible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98079" y="2743200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F4B942"/>
                </a:solidFill>
                <a:latin typeface="Calibri"/>
              </a:rPr>
              <a:t>20 min</a:t>
            </a:r>
          </a:p>
        </p:txBody>
      </p:sp>
      <p:sp>
        <p:nvSpPr>
          <p:cNvPr id="25" name="Oval 24"/>
          <p:cNvSpPr/>
          <p:nvPr/>
        </p:nvSpPr>
        <p:spPr>
          <a:xfrm>
            <a:off x="576072" y="3072384"/>
            <a:ext cx="402336" cy="402336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640" y="3127248"/>
            <a:ext cx="457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0A1628"/>
                </a:solidFill>
                <a:latin typeface="Calibri"/>
              </a:rPr>
              <a:t>04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280160" y="3090672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Auto Scaling Groups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80160" y="3337560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AWS adds and removes servers automatically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498079" y="3163824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F4B942"/>
                </a:solidFill>
                <a:latin typeface="Calibri"/>
              </a:rPr>
              <a:t>20 min</a:t>
            </a:r>
          </a:p>
        </p:txBody>
      </p:sp>
      <p:sp>
        <p:nvSpPr>
          <p:cNvPr id="30" name="Oval 29"/>
          <p:cNvSpPr/>
          <p:nvPr/>
        </p:nvSpPr>
        <p:spPr>
          <a:xfrm>
            <a:off x="576072" y="3493008"/>
            <a:ext cx="402336" cy="402336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48640" y="3547872"/>
            <a:ext cx="457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0A1628"/>
                </a:solidFill>
                <a:latin typeface="Calibri"/>
              </a:rPr>
              <a:t>05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280160" y="351129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CloudWatch — the eyes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80160" y="3758183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Metrics, alarms, dashboards that trigger scaling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498079" y="3584448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F4B942"/>
                </a:solidFill>
                <a:latin typeface="Calibri"/>
              </a:rPr>
              <a:t>15 min</a:t>
            </a:r>
          </a:p>
        </p:txBody>
      </p:sp>
      <p:sp>
        <p:nvSpPr>
          <p:cNvPr id="35" name="Oval 34"/>
          <p:cNvSpPr/>
          <p:nvPr/>
        </p:nvSpPr>
        <p:spPr>
          <a:xfrm>
            <a:off x="576072" y="3913632"/>
            <a:ext cx="402336" cy="402336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48640" y="3968496"/>
            <a:ext cx="457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0A1628"/>
                </a:solidFill>
                <a:latin typeface="Calibri"/>
              </a:rPr>
              <a:t>06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280160" y="3931920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CI/CD pipelines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280160" y="4178808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Push code to GitHub → deploys to AWS automatically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498079" y="4005072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F4B942"/>
                </a:solidFill>
                <a:latin typeface="Calibri"/>
              </a:rPr>
              <a:t>20 min</a:t>
            </a:r>
          </a:p>
        </p:txBody>
      </p:sp>
      <p:sp>
        <p:nvSpPr>
          <p:cNvPr id="40" name="Oval 39"/>
          <p:cNvSpPr/>
          <p:nvPr/>
        </p:nvSpPr>
        <p:spPr>
          <a:xfrm>
            <a:off x="576072" y="4334256"/>
            <a:ext cx="402336" cy="402336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48640" y="4389120"/>
            <a:ext cx="457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0A1628"/>
                </a:solidFill>
                <a:latin typeface="Calibri"/>
              </a:rPr>
              <a:t>07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80160" y="4352544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Projects + Q&amp;A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280160" y="4599431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This week's 2 hands-on labs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498079" y="4425696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F4B942"/>
                </a:solidFill>
                <a:latin typeface="Calibri"/>
              </a:rPr>
              <a:t>15 min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3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THE PROBLEM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Why one server is never enough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41732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B4D8"/>
                </a:solidFill>
                <a:latin typeface="Calibri"/>
              </a:rPr>
              <a:t>Picture this: your app goes viral on Twitter at 9 PM on a Friday...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103120"/>
            <a:ext cx="2743200" cy="228600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57200" y="2103120"/>
            <a:ext cx="2743200" cy="54864"/>
          </a:xfrm>
          <a:prstGeom prst="rect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85800" y="228600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C0392B"/>
                </a:solidFill>
                <a:latin typeface="Calibri"/>
              </a:rPr>
              <a:t>Single point of failure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2697480"/>
            <a:ext cx="2468880" cy="1554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8EA"/>
                </a:solidFill>
                <a:latin typeface="Calibri"/>
              </a:rPr>
              <a:t>Server crashes at 2 AM. Your site is offline until you wake up. Users go to competitors.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337560" y="2103120"/>
            <a:ext cx="2743200" cy="228600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3337560" y="2103120"/>
            <a:ext cx="2743200" cy="54864"/>
          </a:xfrm>
          <a:prstGeom prst="rect">
            <a:avLst/>
          </a:prstGeom>
          <a:solidFill>
            <a:srgbClr val="E67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566160" y="228600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E67E22"/>
                </a:solidFill>
                <a:latin typeface="Calibri"/>
              </a:rPr>
              <a:t>Traffic spikes overwhelm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66160" y="2697480"/>
            <a:ext cx="2468880" cy="1554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8EA"/>
                </a:solidFill>
                <a:latin typeface="Calibri"/>
              </a:rPr>
              <a:t>Promo email goes out. Traffic spikes 10x. One server can't handle it. Everything times out.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17920" y="2103120"/>
            <a:ext cx="2743200" cy="228600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217920" y="2103120"/>
            <a:ext cx="2743200" cy="54864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46520" y="228600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F4B942"/>
                </a:solidFill>
                <a:latin typeface="Calibri"/>
              </a:rPr>
              <a:t>Idle capacity wastes money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2697480"/>
            <a:ext cx="2468880" cy="1554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8EA"/>
                </a:solidFill>
                <a:latin typeface="Calibri"/>
              </a:rPr>
              <a:t>You provision for the peak — but use 5% of it most of the day. Burning money 24/7.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57200" y="4526280"/>
            <a:ext cx="8229600" cy="365760"/>
          </a:xfrm>
          <a:prstGeom prst="roundRect">
            <a:avLst>
              <a:gd name="adj" fmla="val 8000"/>
            </a:avLst>
          </a:prstGeom>
          <a:solidFill>
            <a:srgbClr val="1A2F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85800" y="457200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The solution: </a:t>
            </a:r>
            <a:r>
              <a:rPr sz="1000" b="1">
                <a:solidFill>
                  <a:srgbClr val="FFFFFF"/>
                </a:solidFill>
                <a:latin typeface="Calibri"/>
              </a:rPr>
              <a:t>Auto Scaling + Load Balancer. </a:t>
            </a:r>
            <a:r>
              <a:rPr sz="1000" b="0">
                <a:solidFill>
                  <a:srgbClr val="CCCCCC"/>
                </a:solidFill>
                <a:latin typeface="Calibri"/>
              </a:rPr>
              <a:t>AWS adds servers when traffic spikes, removes them when it dies down. You set the rules — AWS executes them 24/7.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4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TWO WAYS TO SCALE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Vertical vs horizontal scaling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41732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B4D8"/>
                </a:solidFill>
                <a:latin typeface="Calibri"/>
              </a:rPr>
              <a:t>Two valid strategies — knowing when to use which is the whole game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011680"/>
            <a:ext cx="4023360" cy="265176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57200" y="2011680"/>
            <a:ext cx="4023360" cy="73152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219456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Calibri"/>
              </a:rPr>
              <a:t>↑ Vertical scaling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25603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Bigger box — t3.micro → t3.large → t3.xlarge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240" y="2971800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• Pros: simple, no app changes needed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3282696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• Pros: works for stateful apps (databases)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3593591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• Cons: hard limit (biggest instance ~$$$)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3904487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• Cons: server must reboot to resize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7240" y="4215383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• Cons: still a single point of failure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663440" y="2011680"/>
            <a:ext cx="4023360" cy="265176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663440" y="2011680"/>
            <a:ext cx="4023360" cy="73152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846320" y="219456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00B4D8"/>
                </a:solidFill>
                <a:latin typeface="Calibri"/>
              </a:rPr>
              <a:t>→ Horizontal scaling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846320" y="25603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More boxes — 1 server → 3 → 10 → 100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83480" y="2971800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• Pros: practically unlimited capacity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83480" y="3282696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• Pros: no single point of failure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83480" y="3593591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• Pros: no downtime to scale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83480" y="3904487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• Cons: app must be stateless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215383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• Cons: needs a load balancer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57200" y="4754880"/>
            <a:ext cx="8229600" cy="292608"/>
          </a:xfrm>
          <a:prstGeom prst="roundRect">
            <a:avLst>
              <a:gd name="adj" fmla="val 8000"/>
            </a:avLst>
          </a:prstGeom>
          <a:solidFill>
            <a:srgbClr val="1A2F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85800" y="479145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On the exam: </a:t>
            </a:r>
            <a:r>
              <a:rPr sz="1000" b="0">
                <a:solidFill>
                  <a:srgbClr val="FFFFFF"/>
                </a:solidFill>
                <a:latin typeface="Calibri"/>
              </a:rPr>
              <a:t>when you see </a:t>
            </a:r>
            <a:r>
              <a:rPr sz="1000" b="1">
                <a:solidFill>
                  <a:srgbClr val="00B4D8"/>
                </a:solidFill>
                <a:latin typeface="Calibri"/>
              </a:rPr>
              <a:t>'highly available'</a:t>
            </a:r>
            <a:r>
              <a:rPr sz="1000" b="0">
                <a:solidFill>
                  <a:srgbClr val="FFFFFF"/>
                </a:solidFill>
                <a:latin typeface="Calibri"/>
              </a:rPr>
              <a:t> or </a:t>
            </a:r>
            <a:r>
              <a:rPr sz="1000" b="1">
                <a:solidFill>
                  <a:srgbClr val="00B4D8"/>
                </a:solidFill>
                <a:latin typeface="Calibri"/>
              </a:rPr>
              <a:t>'fault tolerant'</a:t>
            </a:r>
            <a:r>
              <a:rPr sz="1000" b="0">
                <a:solidFill>
                  <a:srgbClr val="FFFFFF"/>
                </a:solidFill>
                <a:latin typeface="Calibri"/>
              </a:rPr>
              <a:t> → think horizontal scaling + multi-AZ.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5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MEET THE LOAD BALANCER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Application Load Balancer (ALB)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41732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B4D8"/>
                </a:solidFill>
                <a:latin typeface="Calibri"/>
              </a:rPr>
              <a:t>The traffic cop that sits in front of your servers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920240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4B942"/>
                </a:solidFill>
                <a:latin typeface="Calibri"/>
              </a:rPr>
              <a:t>What an ALB does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2286000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Calibri"/>
              </a:rPr>
              <a:t>• Distributes traffic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2532888"/>
            <a:ext cx="3931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CCCCCC"/>
                </a:solidFill>
                <a:latin typeface="Calibri"/>
              </a:rPr>
              <a:t>Round-robin or least-connections — spreads load evenly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2788920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Calibri"/>
              </a:rPr>
              <a:t>• Health checks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3035808"/>
            <a:ext cx="3931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CCCCCC"/>
                </a:solidFill>
                <a:latin typeface="Calibri"/>
              </a:rPr>
              <a:t>Pings each server every 30s. Stops sending traffic to broken ones.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3291839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Calibri"/>
              </a:rPr>
              <a:t>• SSL termination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3538727"/>
            <a:ext cx="3931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CCCCCC"/>
                </a:solidFill>
                <a:latin typeface="Calibri"/>
              </a:rPr>
              <a:t>Handles HTTPS for you — your app servers just see HTTP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3794759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Calibri"/>
              </a:rPr>
              <a:t>• Path-based routing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4041648"/>
            <a:ext cx="3931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CCCCCC"/>
                </a:solidFill>
                <a:latin typeface="Calibri"/>
              </a:rPr>
              <a:t>/api goes to one group, /static goes to another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46320" y="1920240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4B942"/>
                </a:solidFill>
                <a:latin typeface="Calibri"/>
              </a:rPr>
              <a:t>How it looks</a:t>
            </a:r>
          </a:p>
        </p:txBody>
      </p:sp>
      <p:sp>
        <p:nvSpPr>
          <p:cNvPr id="21" name="Oval 20"/>
          <p:cNvSpPr/>
          <p:nvPr/>
        </p:nvSpPr>
        <p:spPr>
          <a:xfrm>
            <a:off x="5623560" y="2331720"/>
            <a:ext cx="274320" cy="274320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6537960" y="2331720"/>
            <a:ext cx="274320" cy="274320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7452360" y="2331720"/>
            <a:ext cx="274320" cy="274320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846320" y="2651760"/>
            <a:ext cx="393192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A0A8B0"/>
                </a:solidFill>
                <a:latin typeface="Calibri"/>
              </a:rPr>
              <a:t>Users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303520" y="3017520"/>
            <a:ext cx="3108960" cy="457200"/>
          </a:xfrm>
          <a:prstGeom prst="roundRect">
            <a:avLst>
              <a:gd name="adj" fmla="val 8000"/>
            </a:avLst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303520" y="30906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0A1628"/>
                </a:solidFill>
                <a:latin typeface="Calibri"/>
              </a:rPr>
              <a:t>Application Load Balancer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212080" y="3749039"/>
            <a:ext cx="914400" cy="502920"/>
          </a:xfrm>
          <a:prstGeom prst="roundRect">
            <a:avLst>
              <a:gd name="adj" fmla="val 8000"/>
            </a:avLst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212080" y="3840480"/>
            <a:ext cx="914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000" b="1">
                <a:solidFill>
                  <a:srgbClr val="0A1628"/>
                </a:solidFill>
                <a:latin typeface="Calibri"/>
              </a:rPr>
              <a:t>EC2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212080" y="4023360"/>
            <a:ext cx="914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00" b="0">
                <a:solidFill>
                  <a:srgbClr val="0A1628"/>
                </a:solidFill>
                <a:latin typeface="Calibri"/>
              </a:rPr>
              <a:t>✓ healthy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309360" y="3749039"/>
            <a:ext cx="914400" cy="502920"/>
          </a:xfrm>
          <a:prstGeom prst="roundRect">
            <a:avLst>
              <a:gd name="adj" fmla="val 8000"/>
            </a:avLst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309360" y="3840480"/>
            <a:ext cx="914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000" b="1">
                <a:solidFill>
                  <a:srgbClr val="0A1628"/>
                </a:solidFill>
                <a:latin typeface="Calibri"/>
              </a:rPr>
              <a:t>EC2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09360" y="4023360"/>
            <a:ext cx="914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00" b="0">
                <a:solidFill>
                  <a:srgbClr val="0A1628"/>
                </a:solidFill>
                <a:latin typeface="Calibri"/>
              </a:rPr>
              <a:t>✓ healthy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406640" y="3749039"/>
            <a:ext cx="914400" cy="502920"/>
          </a:xfrm>
          <a:prstGeom prst="roundRect">
            <a:avLst>
              <a:gd name="adj" fmla="val 8000"/>
            </a:avLst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406640" y="3840480"/>
            <a:ext cx="914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EC2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06640" y="4023360"/>
            <a:ext cx="914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00" b="0">
                <a:solidFill>
                  <a:srgbClr val="FFFFFF"/>
                </a:solidFill>
                <a:latin typeface="Calibri"/>
              </a:rPr>
              <a:t>✗ broken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846320" y="4343400"/>
            <a:ext cx="393192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00" b="0">
                <a:solidFill>
                  <a:srgbClr val="A0A8B0"/>
                </a:solidFill>
                <a:latin typeface="Calibri"/>
              </a:rPr>
              <a:t>ALB skips the broken one automatically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Exam tip: ALB works at Layer 7 (HTTP/HTTPS). For TCP/UDP at Layer 4, use Network Load Balancer (NLB).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6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AUTO SCALING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Auto Scaling Groups (ASG)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41732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B4D8"/>
                </a:solidFill>
                <a:latin typeface="Calibri"/>
              </a:rPr>
              <a:t>Set the rules. AWS adds or removes servers 24/7 — no humans needed.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011680"/>
            <a:ext cx="8229600" cy="77724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57200" y="2011680"/>
            <a:ext cx="73152" cy="77724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85800" y="21031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B4D8"/>
                </a:solidFill>
                <a:latin typeface="Calibri"/>
              </a:rPr>
              <a:t>Launch Template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2377440"/>
            <a:ext cx="77724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The blueprint. "When you create a new server, use Amazon Linux 2023, t2.micro, run THIS user-data script, attach THIS security group."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7200" y="2926080"/>
            <a:ext cx="8229600" cy="77724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57200" y="2926080"/>
            <a:ext cx="73152" cy="777240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30175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F4B942"/>
                </a:solidFill>
                <a:latin typeface="Calibri"/>
              </a:rPr>
              <a:t>Min / Desired / Max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3291840"/>
            <a:ext cx="77724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MIN = floor (always run at least this many). DESIRED = current target. MAX = ceiling (never go above this).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3840480"/>
            <a:ext cx="8229600" cy="77724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57200" y="3840480"/>
            <a:ext cx="73152" cy="777240"/>
          </a:xfrm>
          <a:prstGeom prst="rect">
            <a:avLst/>
          </a:prstGeom>
          <a:solidFill>
            <a:srgbClr val="C851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85800" y="39319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C8512A"/>
                </a:solidFill>
                <a:latin typeface="Calibri"/>
              </a:rPr>
              <a:t>Scaling policy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800" y="4206240"/>
            <a:ext cx="77724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The trigger. "If avg CPU &gt; 70% for 2 minutes → add a server. If CPU &lt; 20% for 5 minutes → remove one."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4B942"/>
                </a:solidFill>
                <a:latin typeface="Calibri"/>
              </a:rPr>
              <a:t>The honest truth: Auto Scaling has saved companies billions. You're learning the same thing Netflix uses every night at 9 PM.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7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THE EYES OF AWS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CloudWatch — metrics, alarms, logs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41732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B4D8"/>
                </a:solidFill>
                <a:latin typeface="Calibri"/>
              </a:rPr>
              <a:t>Auto Scaling can't act without CloudWatch — it's the sensor that triggers the action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011680"/>
            <a:ext cx="2743200" cy="228600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57200" y="2011680"/>
            <a:ext cx="2743200" cy="54864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85800" y="219456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00B4D8"/>
                </a:solidFill>
                <a:latin typeface="Calibri"/>
              </a:rPr>
              <a:t>📊 Metrics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2606040"/>
            <a:ext cx="2468880" cy="1554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8EA"/>
                </a:solidFill>
                <a:latin typeface="Calibri"/>
              </a:rPr>
              <a:t>CPU %, network in/out, disk reads. Every AWS service publishes its own. Collected every minute (or every 5).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337560" y="2011680"/>
            <a:ext cx="2743200" cy="228600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3337560" y="2011680"/>
            <a:ext cx="2743200" cy="54864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566160" y="219456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F4B942"/>
                </a:solidFill>
                <a:latin typeface="Calibri"/>
              </a:rPr>
              <a:t>🔔 Alarms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66160" y="2606040"/>
            <a:ext cx="2468880" cy="1554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8EA"/>
                </a:solidFill>
                <a:latin typeface="Calibri"/>
              </a:rPr>
              <a:t>Watch a metric. When it breaches a threshold → fire an action. The action is what makes Auto Scaling work.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17920" y="2011680"/>
            <a:ext cx="2743200" cy="228600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217920" y="2011680"/>
            <a:ext cx="2743200" cy="54864"/>
          </a:xfrm>
          <a:prstGeom prst="rect">
            <a:avLst/>
          </a:prstGeom>
          <a:solidFill>
            <a:srgbClr val="C851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46520" y="219456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C8512A"/>
                </a:solidFill>
                <a:latin typeface="Calibri"/>
              </a:rPr>
              <a:t>📜 Logs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2606040"/>
            <a:ext cx="2468880" cy="1554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8EA"/>
                </a:solidFill>
                <a:latin typeface="Calibri"/>
              </a:rPr>
              <a:t>Your app's log output (stdout from Lambda, /var/log from EC2). Centralized, searchable, retainable.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57200" y="4434840"/>
            <a:ext cx="8229600" cy="594360"/>
          </a:xfrm>
          <a:prstGeom prst="roundRect">
            <a:avLst>
              <a:gd name="adj" fmla="val 8000"/>
            </a:avLst>
          </a:prstGeom>
          <a:solidFill>
            <a:srgbClr val="1A2F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85800" y="449884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F4B942"/>
                </a:solidFill>
                <a:latin typeface="Calibri"/>
              </a:rPr>
              <a:t>The chain that makes scaling work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5800" y="4754880"/>
            <a:ext cx="7772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  <a:latin typeface="Calibri"/>
              </a:rPr>
              <a:t>EC2 reports CPU to CloudWatch  →  Alarm fires when CPU &gt; 70%  →  Auto Scaling Group launches a new instance.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8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AUTOMATING DEPLOYMENTS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CI/CD — from push to live in 90 seconds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41732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B4D8"/>
                </a:solidFill>
                <a:latin typeface="Calibri"/>
              </a:rPr>
              <a:t>Push code to GitHub → AWS picks it up → site updates automatically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65760" y="1920240"/>
            <a:ext cx="1627632" cy="86868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 w="6350">
            <a:solidFill>
              <a:srgbClr val="00B4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65760" y="1920240"/>
            <a:ext cx="1627632" cy="54864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38912" y="2084832"/>
            <a:ext cx="1481328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00B4D8"/>
                </a:solidFill>
                <a:latin typeface="Calibri"/>
              </a:rPr>
              <a:t>git push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8912" y="2331720"/>
            <a:ext cx="148132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FFF8EA"/>
                </a:solidFill>
                <a:latin typeface="Calibri"/>
              </a:rPr>
              <a:t>→ GitHub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048256" y="1920240"/>
            <a:ext cx="1627632" cy="86868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 w="6350">
            <a:solidFill>
              <a:srgbClr val="F4B9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048256" y="1920240"/>
            <a:ext cx="1627632" cy="54864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121408" y="2084832"/>
            <a:ext cx="1481328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F4B942"/>
                </a:solidFill>
                <a:latin typeface="Calibri"/>
              </a:rPr>
              <a:t>GitHub Actions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21408" y="2331720"/>
            <a:ext cx="148132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FFF8EA"/>
                </a:solidFill>
                <a:latin typeface="Calibri"/>
              </a:rPr>
              <a:t>Runs tests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730752" y="1920240"/>
            <a:ext cx="1627632" cy="86868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 w="6350">
            <a:solidFill>
              <a:srgbClr val="F4B9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3730752" y="1920240"/>
            <a:ext cx="1627632" cy="54864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803904" y="2084832"/>
            <a:ext cx="1481328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F4B942"/>
                </a:solidFill>
                <a:latin typeface="Calibri"/>
              </a:rPr>
              <a:t>Build &amp; package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803904" y="2331720"/>
            <a:ext cx="148132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FFF8EA"/>
                </a:solidFill>
                <a:latin typeface="Calibri"/>
              </a:rPr>
              <a:t>App is ready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13248" y="1920240"/>
            <a:ext cx="1627632" cy="86868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 w="6350">
            <a:solidFill>
              <a:srgbClr val="C851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5413248" y="1920240"/>
            <a:ext cx="1627632" cy="54864"/>
          </a:xfrm>
          <a:prstGeom prst="rect">
            <a:avLst/>
          </a:prstGeom>
          <a:solidFill>
            <a:srgbClr val="C851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486400" y="2084832"/>
            <a:ext cx="1481328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C8512A"/>
                </a:solidFill>
                <a:latin typeface="Calibri"/>
              </a:rPr>
              <a:t>Deploy to AWS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0" y="2331720"/>
            <a:ext cx="148132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FFF8EA"/>
                </a:solidFill>
                <a:latin typeface="Calibri"/>
              </a:rPr>
              <a:t>S3 / EC2 / Lambda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095744" y="1920240"/>
            <a:ext cx="1627632" cy="86868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 w="6350">
            <a:solidFill>
              <a:srgbClr val="27AE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7095744" y="1920240"/>
            <a:ext cx="1627632" cy="54864"/>
          </a:xfrm>
          <a:prstGeom prst="rect">
            <a:avLst/>
          </a:prstGeom>
          <a:solidFill>
            <a:srgbClr val="27AE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68896" y="2084832"/>
            <a:ext cx="1481328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27AE60"/>
                </a:solidFill>
                <a:latin typeface="Calibri"/>
              </a:rPr>
              <a:t>Live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168896" y="2331720"/>
            <a:ext cx="148132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FFF8EA"/>
                </a:solidFill>
                <a:latin typeface="Calibri"/>
              </a:rPr>
              <a:t>Users see changes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947672" y="2212848"/>
            <a:ext cx="182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800" b="1">
                <a:solidFill>
                  <a:srgbClr val="A0A8B0"/>
                </a:solidFill>
                <a:latin typeface="Calibri"/>
              </a:rPr>
              <a:t>→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630168" y="2212848"/>
            <a:ext cx="182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800" b="1">
                <a:solidFill>
                  <a:srgbClr val="A0A8B0"/>
                </a:solidFill>
                <a:latin typeface="Calibri"/>
              </a:rPr>
              <a:t>→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312664" y="2212848"/>
            <a:ext cx="182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800" b="1">
                <a:solidFill>
                  <a:srgbClr val="A0A8B0"/>
                </a:solidFill>
                <a:latin typeface="Calibri"/>
              </a:rPr>
              <a:t>→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995160" y="2212848"/>
            <a:ext cx="182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800" b="1">
                <a:solidFill>
                  <a:srgbClr val="A0A8B0"/>
                </a:solidFill>
                <a:latin typeface="Calibri"/>
              </a:rPr>
              <a:t>→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57200" y="3108960"/>
            <a:ext cx="40233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B4D8"/>
                </a:solidFill>
                <a:latin typeface="Calibri"/>
              </a:rPr>
              <a:t>CI — Continuous Integration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57200" y="3429000"/>
            <a:ext cx="40233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8EA"/>
                </a:solidFill>
                <a:latin typeface="Calibri"/>
              </a:rPr>
              <a:t>Every git push → automatically runs tests, builds the app, catches bugs before they reach production. The 'safety net' part.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754880" y="3108960"/>
            <a:ext cx="40233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F4B942"/>
                </a:solidFill>
                <a:latin typeface="Calibri"/>
              </a:rPr>
              <a:t>CD — Continuous Deployment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754880" y="3429000"/>
            <a:ext cx="40233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8EA"/>
                </a:solidFill>
                <a:latin typeface="Calibri"/>
              </a:rPr>
              <a:t>If CI passes → automatically pushes the new version to AWS. Zero clicks. The 'autopilot' part.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This week's Lab 6: build a full GitHub → AWS pipeline. Push commits, watch them auto-deploy.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9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THE DEVOPS TOOLKIT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Calibri"/>
              </a:rPr>
              <a:t>AWS DevOps services you should know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1691640"/>
            <a:ext cx="2743200" cy="137160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57200" y="1691640"/>
            <a:ext cx="2743200" cy="54864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1792" y="1856232"/>
            <a:ext cx="241401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B4D8"/>
                </a:solidFill>
                <a:latin typeface="Calibri"/>
              </a:rPr>
              <a:t>CodeCommit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1792" y="2148840"/>
            <a:ext cx="2414016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Git repos hosted on AWS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792" y="2651760"/>
            <a:ext cx="241401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50" b="0">
                <a:solidFill>
                  <a:srgbClr val="A0A8B0"/>
                </a:solidFill>
                <a:latin typeface="Calibri"/>
              </a:rPr>
              <a:t>(Alternative: GitHub)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246120" y="1691640"/>
            <a:ext cx="2743200" cy="137160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3246120" y="1691640"/>
            <a:ext cx="2743200" cy="54864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410712" y="1856232"/>
            <a:ext cx="241401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B4D8"/>
                </a:solidFill>
                <a:latin typeface="Calibri"/>
              </a:rPr>
              <a:t>CodeBuild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10712" y="2148840"/>
            <a:ext cx="2414016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Compiles code, runs tests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410712" y="2651760"/>
            <a:ext cx="241401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50" b="0">
                <a:solidFill>
                  <a:srgbClr val="A0A8B0"/>
                </a:solidFill>
                <a:latin typeface="Calibri"/>
              </a:rPr>
              <a:t>(Alternative: GitHub Actions)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035040" y="1691640"/>
            <a:ext cx="2743200" cy="137160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035040" y="1691640"/>
            <a:ext cx="2743200" cy="54864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199631" y="1856232"/>
            <a:ext cx="241401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F4B942"/>
                </a:solidFill>
                <a:latin typeface="Calibri"/>
              </a:rPr>
              <a:t>CodeDeploy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99631" y="2148840"/>
            <a:ext cx="2414016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Pushes new versions to EC2 / Lambda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99631" y="2651760"/>
            <a:ext cx="241401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50" b="0">
                <a:solidFill>
                  <a:srgbClr val="A0A8B0"/>
                </a:solidFill>
                <a:latin typeface="Calibri"/>
              </a:rPr>
              <a:t>Automated rollouts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57200" y="3108960"/>
            <a:ext cx="2743200" cy="137160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57200" y="3108960"/>
            <a:ext cx="2743200" cy="54864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21792" y="3273552"/>
            <a:ext cx="241401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F4B942"/>
                </a:solidFill>
                <a:latin typeface="Calibri"/>
              </a:rPr>
              <a:t>CodePipeline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1792" y="3566160"/>
            <a:ext cx="2414016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Orchestrates the whole pipeline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1792" y="4069080"/>
            <a:ext cx="241401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50" b="0">
                <a:solidFill>
                  <a:srgbClr val="A0A8B0"/>
                </a:solidFill>
                <a:latin typeface="Calibri"/>
              </a:rPr>
              <a:t>Connects all the Code* services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246120" y="3108960"/>
            <a:ext cx="2743200" cy="137160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3246120" y="3108960"/>
            <a:ext cx="2743200" cy="54864"/>
          </a:xfrm>
          <a:prstGeom prst="rect">
            <a:avLst/>
          </a:prstGeom>
          <a:solidFill>
            <a:srgbClr val="C851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410712" y="3273552"/>
            <a:ext cx="241401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C8512A"/>
                </a:solidFill>
                <a:latin typeface="Calibri"/>
              </a:rPr>
              <a:t>CloudFormation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410712" y="3566160"/>
            <a:ext cx="2414016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Infrastructure as Code (YAML / JSON)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410712" y="4069080"/>
            <a:ext cx="241401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50" b="0">
                <a:solidFill>
                  <a:srgbClr val="A0A8B0"/>
                </a:solidFill>
                <a:latin typeface="Calibri"/>
              </a:rPr>
              <a:t>Build entire VPCs from a file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035040" y="3108960"/>
            <a:ext cx="2743200" cy="137160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6035040" y="3108960"/>
            <a:ext cx="2743200" cy="54864"/>
          </a:xfrm>
          <a:prstGeom prst="rect">
            <a:avLst/>
          </a:prstGeom>
          <a:solidFill>
            <a:srgbClr val="9B59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199631" y="3273552"/>
            <a:ext cx="241401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9B59B6"/>
                </a:solidFill>
                <a:latin typeface="Calibri"/>
              </a:rPr>
              <a:t>Systems Manager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199631" y="3566160"/>
            <a:ext cx="2414016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Manage fleets of servers, secrets, parameters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199631" y="4069080"/>
            <a:ext cx="241401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50" b="0">
                <a:solidFill>
                  <a:srgbClr val="A0A8B0"/>
                </a:solidFill>
                <a:latin typeface="Calibri"/>
              </a:rPr>
              <a:t>The Swiss Army knife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Exam tip: You won't write CloudFormation templates on the Cloud Practitioner — but you must know what each service DOES.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