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7726680" y="411480"/>
            <a:ext cx="91440" cy="91440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8019288" y="704088"/>
            <a:ext cx="54864" cy="54864"/>
          </a:xfrm>
          <a:prstGeom prst="ellipse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8375904" y="512064"/>
            <a:ext cx="73152" cy="73152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7562088" y="978408"/>
            <a:ext cx="54864" cy="54864"/>
          </a:xfrm>
          <a:prstGeom prst="ellipse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36576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FFFFFF"/>
                </a:solidFill>
                <a:latin typeface="Calibri"/>
              </a:rPr>
              <a:t>cloud</a:t>
            </a:r>
            <a:r>
              <a:rPr sz="20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731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WEEK 4 OF 4  ·  CAPSTONE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280160"/>
            <a:ext cx="82296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800" b="1">
                <a:solidFill>
                  <a:srgbClr val="FFFFFF"/>
                </a:solidFill>
                <a:latin typeface="Calibri"/>
              </a:rPr>
              <a:t>AI Services &amp;</a:t>
            </a:r>
          </a:p>
          <a:p>
            <a:pPr algn="l"/>
            <a:r>
              <a:rPr sz="3800" b="1">
                <a:solidFill>
                  <a:srgbClr val="F4B942"/>
                </a:solidFill>
                <a:latin typeface="Calibri"/>
              </a:rPr>
              <a:t>Your Capstone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60604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CCCCCC"/>
                </a:solidFill>
                <a:latin typeface="Calibri"/>
              </a:rPr>
              <a:t>Build AI into your apps with Textract, Comprehend &amp; Rekognition.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B4D8"/>
                </a:solidFill>
                <a:latin typeface="Calibri"/>
              </a:rPr>
              <a:t>Then ship a real capstone project to your portfolio.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3520440"/>
            <a:ext cx="640080" cy="4572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3749039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F4B942"/>
                </a:solidFill>
                <a:latin typeface="Calibri"/>
              </a:rPr>
              <a:t>INSTRUCTOR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40233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Shadrack Darku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3891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AWS Certified · 6x · GenAI Developer · Trained 600+ engineers across West Africa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4709160"/>
            <a:ext cx="4389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A0A8B0"/>
                </a:solidFill>
                <a:latin typeface="Calibri"/>
              </a:rPr>
              <a:t>2-hour live session  ·  Final week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F4B942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10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READY FOR MORE?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What's next after this bootcamp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1691640"/>
            <a:ext cx="4023360" cy="27432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57200" y="1691640"/>
            <a:ext cx="4023360" cy="73152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182880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B4D8"/>
                </a:solidFill>
                <a:latin typeface="Calibri"/>
              </a:rPr>
              <a:t>Path 1 · DIY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219456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Take the cert exam, keep building.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265176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Schedule CLF-C02 at AWS Certification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29718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Practice with Tutorials Dojo or Whizlabs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32918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Build 3-5 more portfolio projects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36118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Apply for cloud roles directly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39319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Join AWS Community Builders programme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63440" y="1691640"/>
            <a:ext cx="4023360" cy="27432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663440" y="1691640"/>
            <a:ext cx="4023360" cy="73152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46320" y="182880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4B942"/>
                </a:solidFill>
                <a:latin typeface="Calibri"/>
              </a:rPr>
              <a:t>Path 2 · Advanced Cloud Course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46320" y="219456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The structured next step. With me.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83480" y="265176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★ 12 weeks · Solutions Architect prep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83480" y="29718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★ Multi-region architectures, advanced networking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83480" y="32918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★ Real production-grade capstones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36118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★ 1-on-1 mentorship + mock interviews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39319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★ Job placement support across West Africa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57200" y="4572000"/>
            <a:ext cx="8229600" cy="365760"/>
          </a:xfrm>
          <a:prstGeom prst="roundRect">
            <a:avLst>
              <a:gd name="adj" fmla="val 8000"/>
            </a:avLst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85800" y="4626864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A1628"/>
                </a:solidFill>
                <a:latin typeface="Calibri"/>
              </a:rPr>
              <a:t>Interested in Path 2? DM me on WhatsApp or LinkedIn. Bootcamp graduates get early access + 30% off.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F4B942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11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WE MADE 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Four weeks. Eight labs. One certificate-ready you.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69164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0B4D8"/>
                </a:solidFill>
                <a:latin typeface="Calibri"/>
              </a:rPr>
              <a:t>What we built together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057400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Week 1: S3 portfolio + EC2 web server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3500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Week 2: VPC + RDS two-tier app + Lambda resizer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642615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Week 3: Auto-scaling app + CI/CD pipeline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935223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Week 4: Smart Doc Analyzer + AI Capstone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46320" y="169164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F4B942"/>
                </a:solidFill>
                <a:latin typeface="Calibri"/>
              </a:rPr>
              <a:t>This week's 2 projects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846320" y="2057400"/>
            <a:ext cx="3931920" cy="10515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846320" y="2057400"/>
            <a:ext cx="73152" cy="105156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29200" y="21488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00B4D8"/>
                </a:solidFill>
                <a:latin typeface="Calibri"/>
              </a:rPr>
              <a:t>Lab 7  ·  Smart Doc Analyzer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0" y="2423160"/>
            <a:ext cx="3657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FFF8EA"/>
                </a:solidFill>
                <a:latin typeface="Calibri"/>
              </a:rPr>
              <a:t>S3 → Lambda → Textract → Comprehend → DynamoDB.
Process any document automatically.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846320" y="3200400"/>
            <a:ext cx="3931920" cy="12801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846320" y="3200400"/>
            <a:ext cx="73152" cy="128016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029200" y="32918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F4B942"/>
                </a:solidFill>
                <a:latin typeface="Calibri"/>
              </a:rPr>
              <a:t>Lab 8  ·  AI Capstone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0" y="3566160"/>
            <a:ext cx="36576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FFF8EA"/>
                </a:solidFill>
                <a:latin typeface="Calibri"/>
              </a:rPr>
              <a:t>Full customer feedback hub.
Frontend + backend + AI analysis.
Your portfolio piece.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3703320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4B942"/>
                </a:solidFill>
                <a:latin typeface="Calibri"/>
              </a:rPr>
              <a:t>Thank you for the trust.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4023360"/>
            <a:ext cx="4114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You showed up for four weeks. That's rare. Keep building — your career starts now.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4617720"/>
            <a:ext cx="8229600" cy="41148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85800" y="4681728"/>
            <a:ext cx="7772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4B942"/>
                </a:solidFill>
                <a:latin typeface="Calibri"/>
              </a:rPr>
              <a:t>Stay in touch: </a:t>
            </a:r>
            <a:r>
              <a:rPr sz="1050" b="0">
                <a:solidFill>
                  <a:srgbClr val="FFFFFF"/>
                </a:solidFill>
                <a:latin typeface="Calibri"/>
              </a:rPr>
              <a:t>LinkedIn /in/shadrackdarku · WhatsApp group is yours forever · The community continues.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2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What we're covering today</a:t>
            </a:r>
          </a:p>
        </p:txBody>
      </p:sp>
      <p:sp>
        <p:nvSpPr>
          <p:cNvPr id="10" name="Oval 9"/>
          <p:cNvSpPr/>
          <p:nvPr/>
        </p:nvSpPr>
        <p:spPr>
          <a:xfrm>
            <a:off x="576072" y="1810512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1865376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182880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AWS AI services overview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80160" y="2075688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Why AWS-native AI beats rolling your own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98079" y="190195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10 min</a:t>
            </a:r>
          </a:p>
        </p:txBody>
      </p:sp>
      <p:sp>
        <p:nvSpPr>
          <p:cNvPr id="15" name="Oval 14"/>
          <p:cNvSpPr/>
          <p:nvPr/>
        </p:nvSpPr>
        <p:spPr>
          <a:xfrm>
            <a:off x="576072" y="2231136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2286000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80160" y="2249424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Textract — extract text from anything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80160" y="2496312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Documents, PDFs, forms, tables — all into structured data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98079" y="2322576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15 min</a:t>
            </a:r>
          </a:p>
        </p:txBody>
      </p:sp>
      <p:sp>
        <p:nvSpPr>
          <p:cNvPr id="20" name="Oval 19"/>
          <p:cNvSpPr/>
          <p:nvPr/>
        </p:nvSpPr>
        <p:spPr>
          <a:xfrm>
            <a:off x="576072" y="2651760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2706624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80160" y="2670048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Comprehend — understand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2916936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Sentiment, entities, language detection in one API call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274320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15 min</a:t>
            </a:r>
          </a:p>
        </p:txBody>
      </p:sp>
      <p:sp>
        <p:nvSpPr>
          <p:cNvPr id="25" name="Oval 24"/>
          <p:cNvSpPr/>
          <p:nvPr/>
        </p:nvSpPr>
        <p:spPr>
          <a:xfrm>
            <a:off x="576072" y="3072384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3127248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80160" y="309067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Rekognition — see images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80160" y="3337560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Detect objects, faces, text in photos. The visual cousin.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98079" y="3163824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10 min</a:t>
            </a:r>
          </a:p>
        </p:txBody>
      </p:sp>
      <p:sp>
        <p:nvSpPr>
          <p:cNvPr id="30" name="Oval 29"/>
          <p:cNvSpPr/>
          <p:nvPr/>
        </p:nvSpPr>
        <p:spPr>
          <a:xfrm>
            <a:off x="576072" y="3493008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3547872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280160" y="3511296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AI service chaining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80160" y="3758183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How real apps combine 2-3 services together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98079" y="3584448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15 min</a:t>
            </a:r>
          </a:p>
        </p:txBody>
      </p:sp>
      <p:sp>
        <p:nvSpPr>
          <p:cNvPr id="35" name="Oval 34"/>
          <p:cNvSpPr/>
          <p:nvPr/>
        </p:nvSpPr>
        <p:spPr>
          <a:xfrm>
            <a:off x="576072" y="3913632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48640" y="3968496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80160" y="39319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The capstone project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280160" y="4178808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Customer Feedback Hub — your portfolio piece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498079" y="40050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20 min</a:t>
            </a:r>
          </a:p>
        </p:txBody>
      </p:sp>
      <p:sp>
        <p:nvSpPr>
          <p:cNvPr id="40" name="Oval 39"/>
          <p:cNvSpPr/>
          <p:nvPr/>
        </p:nvSpPr>
        <p:spPr>
          <a:xfrm>
            <a:off x="576072" y="4334256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48640" y="4389120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80160" y="4352544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What comes after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80160" y="4599431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The Cloud Practitioner exam, the paid course, your next steps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498079" y="4425696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20 min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3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THE AI LAYER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AWS AI services in one slide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Pre-trained models you call with an API — no machine learning PhD required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1828800"/>
            <a:ext cx="2743200" cy="13716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1828800"/>
            <a:ext cx="2743200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21792" y="199339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  <a:latin typeface="Calibri"/>
              </a:rPr>
              <a:t>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34440" y="201168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B4D8"/>
                </a:solidFill>
                <a:latin typeface="Calibri"/>
              </a:rPr>
              <a:t>Textract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" y="2468880"/>
            <a:ext cx="241401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Pull text, tables, forms
from PDFs and images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246120" y="1828800"/>
            <a:ext cx="2743200" cy="13716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246120" y="1828800"/>
            <a:ext cx="2743200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410712" y="199339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  <a:latin typeface="Calibri"/>
              </a:rPr>
              <a:t>🧠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23359" y="201168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4B942"/>
                </a:solidFill>
                <a:latin typeface="Calibri"/>
              </a:rPr>
              <a:t>Comprehend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10712" y="2468880"/>
            <a:ext cx="241401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Sentiment, entities,
key phrases from text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035040" y="1828800"/>
            <a:ext cx="2743200" cy="13716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035040" y="1828800"/>
            <a:ext cx="2743200" cy="54864"/>
          </a:xfrm>
          <a:prstGeom prst="rect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199631" y="199339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  <a:latin typeface="Calibri"/>
              </a:rPr>
              <a:t>👁️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12279" y="201168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C8512A"/>
                </a:solidFill>
                <a:latin typeface="Calibri"/>
              </a:rPr>
              <a:t>Rekognition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99631" y="2468880"/>
            <a:ext cx="241401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Detect objects, faces,
text in photos &amp; video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3246120"/>
            <a:ext cx="2743200" cy="13716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3246120"/>
            <a:ext cx="2743200" cy="54864"/>
          </a:xfrm>
          <a:prstGeom prst="rect">
            <a:avLst/>
          </a:prstGeom>
          <a:solidFill>
            <a:srgbClr val="9B59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1792" y="341071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  <a:latin typeface="Calibri"/>
              </a:rPr>
              <a:t>🗣️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34440" y="342900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9B59B6"/>
                </a:solidFill>
                <a:latin typeface="Calibri"/>
              </a:rPr>
              <a:t>Polly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1792" y="3886200"/>
            <a:ext cx="241401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Turn text into
realistic speech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246120" y="3246120"/>
            <a:ext cx="2743200" cy="13716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3246120" y="3246120"/>
            <a:ext cx="2743200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410712" y="341071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  <a:latin typeface="Calibri"/>
              </a:rPr>
              <a:t>🌍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023359" y="342900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B4D8"/>
                </a:solidFill>
                <a:latin typeface="Calibri"/>
              </a:rPr>
              <a:t>Translate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10712" y="3886200"/>
            <a:ext cx="241401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60+ languages, real-time
neural translation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035040" y="3246120"/>
            <a:ext cx="2743200" cy="13716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035040" y="3246120"/>
            <a:ext cx="2743200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199631" y="341071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  <a:latin typeface="Calibri"/>
              </a:rPr>
              <a:t>🎙️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812279" y="342900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4B942"/>
                </a:solidFill>
                <a:latin typeface="Calibri"/>
              </a:rPr>
              <a:t>Transcribe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199631" y="3886200"/>
            <a:ext cx="241401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Convert speech
to text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4B942"/>
                </a:solidFill>
                <a:latin typeface="Calibri"/>
              </a:rPr>
              <a:t>This week we focus on the top 3 — Textract, Comprehend, Rekognition. They share the same API style — learn one, you know all.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4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TEXTRACT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Turn documents into data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Upload a PDF, invoice, ID card, form. Get structured text out — instantly.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92024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4B942"/>
                </a:solidFill>
                <a:latin typeface="Calibri"/>
              </a:rPr>
              <a:t>What Textract gives you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86000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• Raw text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2532888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Every word from the image/PDF, in reading order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2788920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• Tables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3035808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Reads tables as actual rows &amp; columns, not just text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291839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• Forms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3538727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Key-value pairs ('Name: John' becomes Name → John)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794759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• Queries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4041648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Ask 'What's the invoice total?' — get the answer directly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46320" y="192024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4B942"/>
                </a:solidFill>
                <a:latin typeface="Calibri"/>
              </a:rPr>
              <a:t>Example: invoice processing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846320" y="2286000"/>
            <a:ext cx="1828800" cy="2194560"/>
          </a:xfrm>
          <a:prstGeom prst="roundRect">
            <a:avLst>
              <a:gd name="adj" fmla="val 8000"/>
            </a:avLst>
          </a:prstGeom>
          <a:solidFill>
            <a:srgbClr val="FFF8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937760" y="23774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0A1628"/>
                </a:solidFill>
                <a:latin typeface="Calibri"/>
              </a:rPr>
              <a:t>INVOICE #4521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37760" y="2606040"/>
            <a:ext cx="1645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00" b="0">
                <a:solidFill>
                  <a:srgbClr val="0A1628"/>
                </a:solidFill>
                <a:latin typeface="Calibri"/>
              </a:rPr>
              <a:t>Date: 12/05/2026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37760" y="2834640"/>
            <a:ext cx="1645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00" b="0">
                <a:solidFill>
                  <a:srgbClr val="0A1628"/>
                </a:solidFill>
                <a:latin typeface="Calibri"/>
              </a:rPr>
              <a:t>From: Auntie Akos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37760" y="3063240"/>
            <a:ext cx="1645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00" b="0">
                <a:solidFill>
                  <a:srgbClr val="0A1628"/>
                </a:solidFill>
                <a:latin typeface="Calibri"/>
              </a:rPr>
              <a:t>To: Cloudwithshad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37760" y="3383280"/>
            <a:ext cx="1645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00" b="1">
                <a:solidFill>
                  <a:srgbClr val="0A1628"/>
                </a:solidFill>
                <a:latin typeface="Calibri"/>
              </a:rPr>
              <a:t>Item     Qty  Price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37760" y="3611880"/>
            <a:ext cx="1645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00" b="0">
                <a:solidFill>
                  <a:srgbClr val="0A1628"/>
                </a:solidFill>
                <a:latin typeface="Calibri"/>
              </a:rPr>
              <a:t>Banku    20   ₵400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37760" y="3840480"/>
            <a:ext cx="1645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00" b="0">
                <a:solidFill>
                  <a:srgbClr val="0A1628"/>
                </a:solidFill>
                <a:latin typeface="Calibri"/>
              </a:rPr>
              <a:t>Tilapia  20   ₵800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37760" y="4160520"/>
            <a:ext cx="1645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0A1628"/>
                </a:solidFill>
                <a:latin typeface="Calibri"/>
              </a:rPr>
              <a:t>TOTAL: ₵1,200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20840" y="3200400"/>
            <a:ext cx="3657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400" b="1">
                <a:solidFill>
                  <a:srgbClr val="F4B942"/>
                </a:solidFill>
                <a:latin typeface="Calibri"/>
              </a:rPr>
              <a:t>→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132320" y="2286000"/>
            <a:ext cx="1828800" cy="21945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223760" y="23774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00B4D8"/>
                </a:solidFill>
                <a:latin typeface="Calibri"/>
              </a:rPr>
              <a:t>JSON output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23760" y="2651760"/>
            <a:ext cx="164592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0">
                <a:solidFill>
                  <a:srgbClr val="FFF8EA"/>
                </a:solidFill>
                <a:latin typeface="Consolas"/>
              </a:rPr>
              <a:t>{
  invoice: '4521',
  from: 'Auntie Akos',
  date: '12/05/2026',
  items: [...],
  total: 1200
}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Exam tip: Textract handles PDFs and images. Output is always structured JSON. No model training needed.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5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COMPREHEND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Understand text without reading 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Pass it any text. Get back sentiment, entities, language, key phrases. One API call.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1965960"/>
            <a:ext cx="4023360" cy="12344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1965960"/>
            <a:ext cx="4023360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21488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B4D8"/>
                </a:solidFill>
                <a:latin typeface="Calibri"/>
              </a:rPr>
              <a:t>😊 Sentiment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2560320"/>
            <a:ext cx="3657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Positive / Negative / Neutral / Mixed — with confidence scores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26280" y="1965960"/>
            <a:ext cx="4023360" cy="12344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26280" y="1965960"/>
            <a:ext cx="4023360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709160" y="21488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4B942"/>
                </a:solidFill>
                <a:latin typeface="Calibri"/>
              </a:rPr>
              <a:t>🏷️ Entities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09160" y="2560320"/>
            <a:ext cx="3657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Names, dates, places, organizations extracted automatically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3246120"/>
            <a:ext cx="4023360" cy="12344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3246120"/>
            <a:ext cx="4023360" cy="54864"/>
          </a:xfrm>
          <a:prstGeom prst="rect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" y="342900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C8512A"/>
                </a:solidFill>
                <a:latin typeface="Calibri"/>
              </a:rPr>
              <a:t>🌍 Language detection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3840480"/>
            <a:ext cx="3657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Identifies the language of any text — 25+ supported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26280" y="3246120"/>
            <a:ext cx="4023360" cy="12344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526280" y="3246120"/>
            <a:ext cx="4023360" cy="54864"/>
          </a:xfrm>
          <a:prstGeom prst="rect">
            <a:avLst/>
          </a:prstGeom>
          <a:solidFill>
            <a:srgbClr val="9B59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709160" y="342900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9B59B6"/>
                </a:solidFill>
                <a:latin typeface="Calibri"/>
              </a:rPr>
              <a:t>🔑 Key phrases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09160" y="3840480"/>
            <a:ext cx="3657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Pulls out the most important phrases (great for summaries)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4B942"/>
                </a:solidFill>
                <a:latin typeface="Calibri"/>
              </a:rPr>
              <a:t>Input: "The food at Auntie Akos's chop bar was incredible!" → Sentiment: POSITIVE (98% confidence) · Entity: 'Auntie Akos' (PERSON)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6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REKOGNITION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Computer vision in 3 API calls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The visual cousin of Comprehend. Show it a photo, get back what's in it.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011680"/>
            <a:ext cx="2057400" cy="20116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011680"/>
            <a:ext cx="2057400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4360" y="2176272"/>
            <a:ext cx="1783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0B4D8"/>
                </a:solidFill>
                <a:latin typeface="Calibri"/>
              </a:rPr>
              <a:t>Object detection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697480"/>
            <a:ext cx="178308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Cars, dogs, food, furniture — with confidence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560320" y="2011680"/>
            <a:ext cx="2057400" cy="20116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2560320" y="2011680"/>
            <a:ext cx="2057400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697479" y="2176272"/>
            <a:ext cx="1783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F4B942"/>
                </a:solidFill>
                <a:latin typeface="Calibri"/>
              </a:rPr>
              <a:t>Face analysis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97479" y="2697480"/>
            <a:ext cx="178308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Age range, emotions, attributes (NOT identity)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63440" y="2011680"/>
            <a:ext cx="2057400" cy="20116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663440" y="2011680"/>
            <a:ext cx="2057400" cy="54864"/>
          </a:xfrm>
          <a:prstGeom prst="rect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00600" y="2176272"/>
            <a:ext cx="1783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8512A"/>
                </a:solidFill>
                <a:latin typeface="Calibri"/>
              </a:rPr>
              <a:t>Text in images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600" y="2697480"/>
            <a:ext cx="178308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Read street signs, product labels, billboards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766559" y="2011680"/>
            <a:ext cx="2057400" cy="20116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766559" y="2011680"/>
            <a:ext cx="2057400" cy="54864"/>
          </a:xfrm>
          <a:prstGeom prst="rect">
            <a:avLst/>
          </a:prstGeom>
          <a:solidFill>
            <a:srgbClr val="9B59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903720" y="2176272"/>
            <a:ext cx="1783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9B59B6"/>
                </a:solidFill>
                <a:latin typeface="Calibri"/>
              </a:rPr>
              <a:t>Content moderation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03720" y="2697480"/>
            <a:ext cx="178308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Detect inappropriate content automatically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57200" y="4251960"/>
            <a:ext cx="8229600" cy="50292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85800" y="4315968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0B4D8"/>
                </a:solidFill>
                <a:latin typeface="Calibri"/>
              </a:rPr>
              <a:t>Real-world use cases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5800" y="457200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Photo moderation in apps · ID verification · Industrial defect detection · Smart photo tagging · Security camera analysis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7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REAL POWER UNLOCK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Chaining AI services together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One service is good. Three services in a row solves real business problems.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920240"/>
            <a:ext cx="8229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F4B942"/>
                </a:solidFill>
                <a:latin typeface="Calibri"/>
              </a:rPr>
              <a:t>Example: Smart Doc Analyzer (this week's Lab 7)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5760" y="2468880"/>
            <a:ext cx="1627632" cy="12801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00B4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65760" y="2468880"/>
            <a:ext cx="1627632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" y="2633472"/>
            <a:ext cx="148132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200" b="0">
                <a:solidFill>
                  <a:srgbClr val="FFFFFF"/>
                </a:solidFill>
                <a:latin typeface="Calibri"/>
              </a:rPr>
              <a:t>🗂️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" y="3063240"/>
            <a:ext cx="148132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00B4D8"/>
                </a:solidFill>
                <a:latin typeface="Calibri"/>
              </a:rPr>
              <a:t>S3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8912" y="3291840"/>
            <a:ext cx="148132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50" b="0">
                <a:solidFill>
                  <a:srgbClr val="FFF8EA"/>
                </a:solidFill>
                <a:latin typeface="Calibri"/>
              </a:rPr>
              <a:t>User
uploads PDF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048256" y="2468880"/>
            <a:ext cx="1627632" cy="12801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C8512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2048256" y="2468880"/>
            <a:ext cx="1627632" cy="54864"/>
          </a:xfrm>
          <a:prstGeom prst="rect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121408" y="2633472"/>
            <a:ext cx="148132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200" b="0">
                <a:solidFill>
                  <a:srgbClr val="FFFFFF"/>
                </a:solidFill>
                <a:latin typeface="Calibri"/>
              </a:rPr>
              <a:t>📄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21408" y="3063240"/>
            <a:ext cx="148132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C8512A"/>
                </a:solidFill>
                <a:latin typeface="Calibri"/>
              </a:rPr>
              <a:t>Textract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21408" y="3291840"/>
            <a:ext cx="148132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50" b="0">
                <a:solidFill>
                  <a:srgbClr val="FFF8EA"/>
                </a:solidFill>
                <a:latin typeface="Calibri"/>
              </a:rPr>
              <a:t>Pulls text
from PDF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730752" y="2468880"/>
            <a:ext cx="1627632" cy="12801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F4B9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730752" y="2468880"/>
            <a:ext cx="1627632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803904" y="2633472"/>
            <a:ext cx="148132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200" b="0">
                <a:solidFill>
                  <a:srgbClr val="FFFFFF"/>
                </a:solidFill>
                <a:latin typeface="Calibri"/>
              </a:rPr>
              <a:t>🧠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03904" y="3063240"/>
            <a:ext cx="148132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F4B942"/>
                </a:solidFill>
                <a:latin typeface="Calibri"/>
              </a:rPr>
              <a:t>Comprehend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03904" y="3291840"/>
            <a:ext cx="148132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50" b="0">
                <a:solidFill>
                  <a:srgbClr val="FFF8EA"/>
                </a:solidFill>
                <a:latin typeface="Calibri"/>
              </a:rPr>
              <a:t>Sentiment
+ entities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413248" y="2468880"/>
            <a:ext cx="1627632" cy="12801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00B4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413248" y="2468880"/>
            <a:ext cx="1627632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0" y="2633472"/>
            <a:ext cx="148132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200" b="0">
                <a:solidFill>
                  <a:srgbClr val="FFFFFF"/>
                </a:solidFill>
                <a:latin typeface="Calibri"/>
              </a:rPr>
              <a:t>💾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0" y="3063240"/>
            <a:ext cx="148132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00B4D8"/>
                </a:solidFill>
                <a:latin typeface="Calibri"/>
              </a:rPr>
              <a:t>DynamoDB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0" y="3291840"/>
            <a:ext cx="148132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50" b="0">
                <a:solidFill>
                  <a:srgbClr val="FFF8EA"/>
                </a:solidFill>
                <a:latin typeface="Calibri"/>
              </a:rPr>
              <a:t>Saves
results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095744" y="2468880"/>
            <a:ext cx="1627632" cy="12801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27AE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095744" y="2468880"/>
            <a:ext cx="1627632" cy="54864"/>
          </a:xfrm>
          <a:prstGeom prst="rect">
            <a:avLst/>
          </a:prstGeom>
          <a:solidFill>
            <a:srgbClr val="27AE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168896" y="2633472"/>
            <a:ext cx="148132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200" b="0">
                <a:solidFill>
                  <a:srgbClr val="FFFFFF"/>
                </a:solidFill>
                <a:latin typeface="Calibri"/>
              </a:rPr>
              <a:t>📊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168896" y="3063240"/>
            <a:ext cx="148132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27AE60"/>
                </a:solidFill>
                <a:latin typeface="Calibri"/>
              </a:rPr>
              <a:t>Frontend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168896" y="3291840"/>
            <a:ext cx="148132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50" b="0">
                <a:solidFill>
                  <a:srgbClr val="FFF8EA"/>
                </a:solidFill>
                <a:latin typeface="Calibri"/>
              </a:rPr>
              <a:t>User sees
dashboard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947672" y="2971800"/>
            <a:ext cx="182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A0A8B0"/>
                </a:solidFill>
                <a:latin typeface="Calibri"/>
              </a:rPr>
              <a:t>→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30168" y="2971800"/>
            <a:ext cx="182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A0A8B0"/>
                </a:solidFill>
                <a:latin typeface="Calibri"/>
              </a:rPr>
              <a:t>→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312664" y="2971800"/>
            <a:ext cx="182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A0A8B0"/>
                </a:solidFill>
                <a:latin typeface="Calibri"/>
              </a:rPr>
              <a:t>→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95160" y="2971800"/>
            <a:ext cx="182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A0A8B0"/>
                </a:solidFill>
                <a:latin typeface="Calibri"/>
              </a:rPr>
              <a:t>→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457200" y="4297680"/>
            <a:ext cx="8229600" cy="50292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85800" y="4370832"/>
            <a:ext cx="7772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4B942"/>
                </a:solidFill>
                <a:latin typeface="Calibri"/>
              </a:rPr>
              <a:t>The pattern: </a:t>
            </a:r>
            <a:r>
              <a:rPr sz="1000" b="0">
                <a:solidFill>
                  <a:srgbClr val="FFFFFF"/>
                </a:solidFill>
                <a:latin typeface="Calibri"/>
              </a:rPr>
              <a:t>S3 stores → Lambda triggers → AI service processes → Database stores → Frontend displays. </a:t>
            </a:r>
            <a:r>
              <a:rPr sz="1000" b="0">
                <a:solidFill>
                  <a:srgbClr val="CCCCCC"/>
                </a:solidFill>
                <a:latin typeface="Calibri"/>
              </a:rPr>
              <a:t>This same flow powers customer support bots, fraud detection, document analysis.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F4B942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8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YOUR CAPSTONE PROJECT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4B942"/>
                </a:solidFill>
                <a:latin typeface="Calibri"/>
              </a:rPr>
              <a:t>AI Customer Feedback Hub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A real production system. Customers submit feedback. AI analyzes it. You see the dashboard.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011680"/>
            <a:ext cx="2743200" cy="21945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011680"/>
            <a:ext cx="2743200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658368" y="2167128"/>
            <a:ext cx="329184" cy="329184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2240280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2212848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0B4D8"/>
                </a:solidFill>
                <a:latin typeface="Calibri"/>
              </a:rPr>
              <a:t>Frontend (S3)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" y="2697480"/>
            <a:ext cx="246888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Static web form where customers paste their feedback. Hosted on S3, same as Week 1.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337560" y="2011680"/>
            <a:ext cx="2743200" cy="21945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337560" y="2011680"/>
            <a:ext cx="2743200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3538728" y="2167128"/>
            <a:ext cx="329184" cy="329184"/>
          </a:xfrm>
          <a:prstGeom prst="ellipse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520440" y="2240280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77639" y="2212848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F4B942"/>
                </a:solidFill>
                <a:latin typeface="Calibri"/>
              </a:rPr>
              <a:t>Backend (Lambda + Comprehend)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66160" y="2697480"/>
            <a:ext cx="246888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Lambda receives the feedback, calls Comprehend for sentiment + entities, saves to DynamoDB.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20" y="2011680"/>
            <a:ext cx="2743200" cy="21945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17920" y="2011680"/>
            <a:ext cx="2743200" cy="54864"/>
          </a:xfrm>
          <a:prstGeom prst="rect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6419088" y="2167128"/>
            <a:ext cx="329184" cy="329184"/>
          </a:xfrm>
          <a:prstGeom prst="ellipse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2240280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58000" y="2212848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8512A"/>
                </a:solidFill>
                <a:latin typeface="Calibri"/>
              </a:rPr>
              <a:t>Dashboard (S3 + Athena)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2697480"/>
            <a:ext cx="246888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Public dashboard showing aggregate sentiment, top entities mentioned, trends over time.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4343400"/>
            <a:ext cx="8229600" cy="45720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85800" y="4407408"/>
            <a:ext cx="7772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4B942"/>
                </a:solidFill>
                <a:latin typeface="Calibri"/>
              </a:rPr>
              <a:t>Portfolio piece: </a:t>
            </a:r>
            <a:r>
              <a:rPr sz="1050" b="0">
                <a:solidFill>
                  <a:srgbClr val="FFFFFF"/>
                </a:solidFill>
                <a:latin typeface="Calibri"/>
              </a:rPr>
              <a:t>This goes on your LinkedIn, your CV, your GitHub. </a:t>
            </a:r>
            <a:r>
              <a:rPr sz="1050" b="0">
                <a:solidFill>
                  <a:srgbClr val="CCCCCC"/>
                </a:solidFill>
                <a:latin typeface="Calibri"/>
              </a:rPr>
              <a:t>It's a complete production app — not a toy.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9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WHAT COMES NEXT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The AWS Cloud Practitioner exam (CLF-C02)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The official AWS certification — and you're ready for it.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011680"/>
            <a:ext cx="2011680" cy="12801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011680"/>
            <a:ext cx="2011680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2240280"/>
            <a:ext cx="1783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1">
                <a:solidFill>
                  <a:srgbClr val="00B4D8"/>
                </a:solidFill>
                <a:latin typeface="Calibri"/>
              </a:rPr>
              <a:t>65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2834640"/>
            <a:ext cx="1783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>
                <a:solidFill>
                  <a:srgbClr val="CCCCCC"/>
                </a:solidFill>
                <a:latin typeface="Calibri"/>
              </a:rPr>
              <a:t>questions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514600" y="2011680"/>
            <a:ext cx="2011680" cy="12801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2514600" y="2011680"/>
            <a:ext cx="2011680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606040" y="2240280"/>
            <a:ext cx="1783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1">
                <a:solidFill>
                  <a:srgbClr val="F4B942"/>
                </a:solidFill>
                <a:latin typeface="Calibri"/>
              </a:rPr>
              <a:t>90 min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06040" y="2834640"/>
            <a:ext cx="1783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>
                <a:solidFill>
                  <a:srgbClr val="CCCCCC"/>
                </a:solidFill>
                <a:latin typeface="Calibri"/>
              </a:rPr>
              <a:t>duration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0" y="2011680"/>
            <a:ext cx="2011680" cy="12801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0" y="2011680"/>
            <a:ext cx="2011680" cy="54864"/>
          </a:xfrm>
          <a:prstGeom prst="rect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63440" y="2240280"/>
            <a:ext cx="1783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1">
                <a:solidFill>
                  <a:srgbClr val="C8512A"/>
                </a:solidFill>
                <a:latin typeface="Calibri"/>
              </a:rPr>
              <a:t>$100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63440" y="2834640"/>
            <a:ext cx="1783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>
                <a:solidFill>
                  <a:srgbClr val="CCCCCC"/>
                </a:solidFill>
                <a:latin typeface="Calibri"/>
              </a:rPr>
              <a:t>exam fee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29400" y="2011680"/>
            <a:ext cx="2011680" cy="12801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629400" y="2011680"/>
            <a:ext cx="2011680" cy="54864"/>
          </a:xfrm>
          <a:prstGeom prst="rect">
            <a:avLst/>
          </a:prstGeom>
          <a:solidFill>
            <a:srgbClr val="27AE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2240280"/>
            <a:ext cx="1783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1">
                <a:solidFill>
                  <a:srgbClr val="27AE60"/>
                </a:solidFill>
                <a:latin typeface="Calibri"/>
              </a:rPr>
              <a:t>700/1000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20840" y="2834640"/>
            <a:ext cx="1783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>
                <a:solidFill>
                  <a:srgbClr val="CCCCCC"/>
                </a:solidFill>
                <a:latin typeface="Calibri"/>
              </a:rPr>
              <a:t>passing score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3520440"/>
            <a:ext cx="8229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F4B942"/>
                </a:solidFill>
                <a:latin typeface="Calibri"/>
              </a:rPr>
              <a:t>Topics you've already mastered in this bootcamp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" y="38404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Cloud concepts, AWS global infrastructure (regions, AZs)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360" y="40690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Core services — EC2, S3, RDS, Lambda, VPC, IAM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" y="42976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Security basics — security groups, NACLs, IAM policies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4360" y="45262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Pricing fundamentals — free tier, on-demand vs reserved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